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308" r:id="rId3"/>
    <p:sldId id="258" r:id="rId4"/>
    <p:sldId id="259" r:id="rId5"/>
    <p:sldId id="268" r:id="rId6"/>
    <p:sldId id="305" r:id="rId7"/>
    <p:sldId id="306" r:id="rId8"/>
    <p:sldId id="307" r:id="rId9"/>
    <p:sldId id="269" r:id="rId10"/>
    <p:sldId id="270" r:id="rId11"/>
    <p:sldId id="271" r:id="rId12"/>
    <p:sldId id="318" r:id="rId13"/>
    <p:sldId id="309" r:id="rId14"/>
    <p:sldId id="310" r:id="rId15"/>
    <p:sldId id="312" r:id="rId16"/>
    <p:sldId id="311" r:id="rId17"/>
    <p:sldId id="314" r:id="rId18"/>
    <p:sldId id="316" r:id="rId19"/>
    <p:sldId id="319" r:id="rId20"/>
    <p:sldId id="320" r:id="rId21"/>
    <p:sldId id="321" r:id="rId22"/>
    <p:sldId id="322" r:id="rId23"/>
    <p:sldId id="323" r:id="rId24"/>
    <p:sldId id="31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57C39-09FF-45F3-A6B3-C8ECC4E177BD}" type="datetimeFigureOut">
              <a:rPr lang="fr-FR" smtClean="0"/>
              <a:t>14/12/2017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B8651-9F00-437A-AF9E-03CF46D4E995}" type="slidenum">
              <a:rPr lang="fr-FR" smtClean="0"/>
              <a:t>‹N°›</a:t>
            </a:fld>
            <a:endParaRPr lang="fr-FR"/>
          </a:p>
        </p:txBody>
      </p:sp>
    </p:spTree>
    <p:extLst>
      <p:ext uri="{BB962C8B-B14F-4D97-AF65-F5344CB8AC3E}">
        <p14:creationId xmlns:p14="http://schemas.microsoft.com/office/powerpoint/2010/main" val="97829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fr-FR"/>
              <a:t>Modifiez le style du titre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7" name="Date Placeholder 6"/>
          <p:cNvSpPr>
            <a:spLocks noGrp="1"/>
          </p:cNvSpPr>
          <p:nvPr>
            <p:ph type="dt" sz="half" idx="10"/>
          </p:nvPr>
        </p:nvSpPr>
        <p:spPr/>
        <p:txBody>
          <a:bodyPr/>
          <a:lstStyle/>
          <a:p>
            <a:fld id="{B4E00D63-FB7D-494E-B55B-AA85B469CF90}" type="datetime1">
              <a:rPr lang="en-US" smtClean="0"/>
              <a:t>12/14/2017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1B7383C-DC99-428C-BBB3-55D6798A4CE7}" type="datetime1">
              <a:rPr lang="en-US" smtClean="0"/>
              <a:t>12/14/2017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58E0E96-3EBE-4820-957B-89900671E573}" type="datetime1">
              <a:rPr lang="en-US" smtClean="0"/>
              <a:t>12/14/2017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fr-FR"/>
              <a:t>Modifiez le style du titre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4684EC9-665F-4F17-897C-71539A065BB1}" type="datetime1">
              <a:rPr lang="en-US" smtClean="0"/>
              <a:t>12/14/2017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fr-FR"/>
              <a:t>Modifiez le style du titre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6F5C16E-24CA-4074-AAE2-9FD3E50C923D}" type="datetime1">
              <a:rPr lang="en-US" smtClean="0"/>
              <a:t>12/14/2017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fr-FR"/>
              <a:t>Modifiez le style du titre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fr-FR"/>
              <a:t>Modifier les styles du texte du masque</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fr-FR"/>
              <a:t>Modifier les styles du texte du masque</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60B3DAE2-06BF-42A8-94AF-196E1A2CD6F3}" type="datetime1">
              <a:rPr lang="en-US" smtClean="0"/>
              <a:t>12/14/2017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fr-FR"/>
              <a:t>Modifiez le style du titre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242F1F0C-C9AB-43E6-A210-2CD9135BDD0C}" type="datetime1">
              <a:rPr lang="en-US" smtClean="0"/>
              <a:t>12/14/2017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6EE310C-875C-4336-BC33-822B78602FE0}" type="datetime1">
              <a:rPr lang="en-US" smtClean="0"/>
              <a:t>12/14/2017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EDE5060-01DD-44C7-93C2-FE5D9DF292C4}" type="datetime1">
              <a:rPr lang="en-US" smtClean="0"/>
              <a:t>12/14/2017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B6EAFE4-50A4-4A53-BB5F-C1E58244395D}" type="datetime1">
              <a:rPr lang="en-US" smtClean="0"/>
              <a:t>12/14/2017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fr-FR"/>
              <a:t>Modifiez le style du titre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9A40D65C-DBF6-4489-8971-74D51CB32E78}" type="datetime1">
              <a:rPr lang="en-US" smtClean="0"/>
              <a:t>12/14/2017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54E7E29-35DB-4B65-B504-A4F1BD0AA414}" type="datetime1">
              <a:rPr lang="en-US" smtClean="0"/>
              <a:t>12/14/2017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20000" y="2505075"/>
            <a:ext cx="5025216"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fr-FR"/>
              <a:t>Modifier les styles du texte du masque</a:t>
            </a:r>
          </a:p>
        </p:txBody>
      </p:sp>
      <p:sp>
        <p:nvSpPr>
          <p:cNvPr id="6" name="Content Placeholder 5"/>
          <p:cNvSpPr>
            <a:spLocks noGrp="1"/>
          </p:cNvSpPr>
          <p:nvPr>
            <p:ph sz="quarter" idx="4"/>
          </p:nvPr>
        </p:nvSpPr>
        <p:spPr>
          <a:xfrm>
            <a:off x="6319840" y="2505075"/>
            <a:ext cx="503554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8CBE5CD-9773-4125-8857-B43C7CCB47EB}" type="datetime1">
              <a:rPr lang="en-US" smtClean="0"/>
              <a:t>12/14/2017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F4C9C49-633C-4ECD-AC76-5E8E2D512772}" type="datetime1">
              <a:rPr lang="en-US" smtClean="0"/>
              <a:t>12/14/2017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327CB-2515-4DDC-AD92-73992A873DB7}" type="datetime1">
              <a:rPr lang="en-US" smtClean="0"/>
              <a:t>12/14/2017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5483001-3B48-4E91-810E-181FB2D8090F}" type="datetime1">
              <a:rPr lang="en-US" smtClean="0"/>
              <a:t>12/14/2017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A870599-D6A8-4F2D-B979-4916D999F47F}" type="datetime1">
              <a:rPr lang="en-US" smtClean="0"/>
              <a:t>12/14/2017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812431E-A620-421A-85A3-DCFAE3191AB7}" type="datetime1">
              <a:rPr lang="en-US" smtClean="0"/>
              <a:t>12/14/2017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gif"/><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jpg"/><Relationship Id="rId7" Type="http://schemas.openxmlformats.org/officeDocument/2006/relationships/image" Target="../media/image34.gif"/><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43.gif"/><Relationship Id="rId7" Type="http://schemas.openxmlformats.org/officeDocument/2006/relationships/image" Target="../media/image47.gif"/><Relationship Id="rId2" Type="http://schemas.openxmlformats.org/officeDocument/2006/relationships/image" Target="../media/image42.gif"/><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gif"/><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gif"/></Relationships>
</file>

<file path=ppt/slides/_rels/slide21.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image" Target="../media/image71.gif"/><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2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gif"/><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2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gif"/><Relationship Id="rId1" Type="http://schemas.openxmlformats.org/officeDocument/2006/relationships/slideLayout" Target="../slideLayouts/slideLayout2.xml"/><Relationship Id="rId6" Type="http://schemas.openxmlformats.org/officeDocument/2006/relationships/image" Target="../media/image84.gif"/><Relationship Id="rId5" Type="http://schemas.openxmlformats.org/officeDocument/2006/relationships/image" Target="../media/image83.jpg"/><Relationship Id="rId4" Type="http://schemas.openxmlformats.org/officeDocument/2006/relationships/image" Target="../media/image8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27787" y="2364640"/>
            <a:ext cx="10728649" cy="3991710"/>
          </a:xfrm>
          <a:effectLst/>
        </p:spPr>
        <p:txBody>
          <a:bodyPr>
            <a:normAutofit fontScale="90000"/>
          </a:bodyPr>
          <a:lstStyle/>
          <a:p>
            <a:r>
              <a:rPr lang="fr-FR" sz="6700" dirty="0">
                <a:solidFill>
                  <a:schemeClr val="accent1">
                    <a:lumMod val="75000"/>
                  </a:schemeClr>
                </a:solidFill>
                <a:effectLst/>
              </a:rPr>
              <a:t>Timbres surchargés localement :</a:t>
            </a:r>
            <a:br>
              <a:rPr lang="fr-FR" sz="6700" dirty="0">
                <a:solidFill>
                  <a:schemeClr val="accent1">
                    <a:lumMod val="75000"/>
                  </a:schemeClr>
                </a:solidFill>
                <a:effectLst/>
              </a:rPr>
            </a:br>
            <a:r>
              <a:rPr lang="fr-FR" sz="6700" dirty="0">
                <a:solidFill>
                  <a:schemeClr val="accent1">
                    <a:lumMod val="75000"/>
                  </a:schemeClr>
                </a:solidFill>
                <a:effectLst/>
              </a:rPr>
              <a:t>raretés africaines </a:t>
            </a:r>
            <a:br>
              <a:rPr lang="fr-FR" sz="6700" dirty="0">
                <a:solidFill>
                  <a:schemeClr val="accent1">
                    <a:lumMod val="75000"/>
                  </a:schemeClr>
                </a:solidFill>
                <a:effectLst/>
              </a:rPr>
            </a:br>
            <a:r>
              <a:rPr lang="fr-FR" sz="6700" dirty="0">
                <a:solidFill>
                  <a:schemeClr val="accent1">
                    <a:lumMod val="75000"/>
                  </a:schemeClr>
                </a:solidFill>
                <a:effectLst/>
              </a:rPr>
              <a:t>des 2 dernières décennies</a:t>
            </a:r>
            <a:br>
              <a:rPr lang="fr-FR" dirty="0">
                <a:solidFill>
                  <a:schemeClr val="accent1">
                    <a:lumMod val="75000"/>
                  </a:schemeClr>
                </a:solidFill>
                <a:effectLst/>
              </a:rPr>
            </a:br>
            <a:br>
              <a:rPr lang="fr-FR" sz="6000" dirty="0">
                <a:solidFill>
                  <a:schemeClr val="accent1">
                    <a:lumMod val="75000"/>
                  </a:schemeClr>
                </a:solidFill>
                <a:effectLst/>
              </a:rPr>
            </a:br>
            <a:r>
              <a:rPr lang="fr-FR" sz="6000" dirty="0">
                <a:solidFill>
                  <a:schemeClr val="accent1">
                    <a:lumMod val="75000"/>
                  </a:schemeClr>
                </a:solidFill>
                <a:effectLst/>
              </a:rPr>
              <a:t>1</a:t>
            </a:r>
            <a:r>
              <a:rPr lang="fr-FR" sz="6000" baseline="30000" dirty="0">
                <a:solidFill>
                  <a:schemeClr val="accent1">
                    <a:lumMod val="75000"/>
                  </a:schemeClr>
                </a:solidFill>
                <a:effectLst/>
              </a:rPr>
              <a:t>ère</a:t>
            </a:r>
            <a:r>
              <a:rPr lang="fr-FR" sz="6000" dirty="0">
                <a:solidFill>
                  <a:schemeClr val="accent1">
                    <a:lumMod val="75000"/>
                  </a:schemeClr>
                </a:solidFill>
                <a:effectLst/>
              </a:rPr>
              <a:t> partie</a:t>
            </a:r>
          </a:p>
        </p:txBody>
      </p:sp>
      <p:sp>
        <p:nvSpPr>
          <p:cNvPr id="3" name="Sous-titre 2"/>
          <p:cNvSpPr>
            <a:spLocks noGrp="1"/>
          </p:cNvSpPr>
          <p:nvPr>
            <p:ph type="subTitle" idx="1"/>
          </p:nvPr>
        </p:nvSpPr>
        <p:spPr>
          <a:xfrm>
            <a:off x="2471056" y="681135"/>
            <a:ext cx="9144000" cy="1045028"/>
          </a:xfrm>
        </p:spPr>
        <p:txBody>
          <a:bodyPr>
            <a:normAutofit/>
          </a:bodyPr>
          <a:lstStyle/>
          <a:p>
            <a:r>
              <a:rPr lang="fr-FR" sz="1800" dirty="0">
                <a:solidFill>
                  <a:schemeClr val="bg1"/>
                </a:solidFill>
              </a:rPr>
              <a:t>Réunion SPE – Troyes – 17 décembre 2017</a:t>
            </a:r>
          </a:p>
          <a:p>
            <a:r>
              <a:rPr lang="fr-FR" sz="1800" dirty="0">
                <a:solidFill>
                  <a:schemeClr val="bg1"/>
                </a:solidFill>
              </a:rPr>
              <a:t>Olivier </a:t>
            </a:r>
            <a:r>
              <a:rPr lang="fr-FR" sz="1800" dirty="0" err="1">
                <a:solidFill>
                  <a:schemeClr val="bg1"/>
                </a:solidFill>
              </a:rPr>
              <a:t>Bergossi</a:t>
            </a:r>
            <a:endParaRPr lang="fr-FR" sz="1800" dirty="0">
              <a:solidFill>
                <a:schemeClr val="bg1"/>
              </a:solidFill>
            </a:endParaRP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pPr/>
              <a:t>1</a:t>
            </a:fld>
            <a:endParaRPr lang="en-US" dirty="0"/>
          </a:p>
        </p:txBody>
      </p:sp>
    </p:spTree>
    <p:extLst>
      <p:ext uri="{BB962C8B-B14F-4D97-AF65-F5344CB8AC3E}">
        <p14:creationId xmlns:p14="http://schemas.microsoft.com/office/powerpoint/2010/main" val="4268129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133600" y="290512"/>
            <a:ext cx="8324850" cy="1325563"/>
          </a:xfrm>
        </p:spPr>
        <p:txBody>
          <a:bodyPr>
            <a:normAutofit fontScale="90000"/>
          </a:bodyPr>
          <a:lstStyle/>
          <a:p>
            <a:pPr algn="ctr"/>
            <a:r>
              <a:rPr lang="fr-FR" dirty="0">
                <a:solidFill>
                  <a:schemeClr val="accent1">
                    <a:lumMod val="75000"/>
                  </a:schemeClr>
                </a:solidFill>
              </a:rPr>
              <a:t>Une philatélie de découvertes</a:t>
            </a:r>
          </a:p>
        </p:txBody>
      </p:sp>
      <p:sp>
        <p:nvSpPr>
          <p:cNvPr id="4" name="ZoneTexte 3"/>
          <p:cNvSpPr txBox="1"/>
          <p:nvPr/>
        </p:nvSpPr>
        <p:spPr>
          <a:xfrm>
            <a:off x="4640811" y="1564656"/>
            <a:ext cx="3064914" cy="5355312"/>
          </a:xfrm>
          <a:prstGeom prst="rect">
            <a:avLst/>
          </a:prstGeom>
          <a:noFill/>
        </p:spPr>
        <p:txBody>
          <a:bodyPr wrap="square" rtlCol="0">
            <a:spAutoFit/>
          </a:bodyPr>
          <a:lstStyle/>
          <a:p>
            <a:pPr algn="ctr"/>
            <a:r>
              <a:rPr lang="fr-FR" b="1" dirty="0">
                <a:solidFill>
                  <a:schemeClr val="accent1">
                    <a:lumMod val="75000"/>
                  </a:schemeClr>
                </a:solidFill>
              </a:rPr>
              <a:t>Caractéristiques communes </a:t>
            </a:r>
          </a:p>
          <a:p>
            <a:pPr algn="ctr"/>
            <a:endParaRPr lang="fr-FR" dirty="0">
              <a:solidFill>
                <a:schemeClr val="accent1">
                  <a:lumMod val="75000"/>
                </a:schemeClr>
              </a:solidFill>
            </a:endParaRPr>
          </a:p>
          <a:p>
            <a:pPr algn="ctr"/>
            <a:r>
              <a:rPr lang="fr-FR" dirty="0">
                <a:solidFill>
                  <a:schemeClr val="accent1">
                    <a:lumMod val="75000"/>
                  </a:schemeClr>
                </a:solidFill>
              </a:rPr>
              <a:t>Rareté : cote élevée, </a:t>
            </a:r>
          </a:p>
          <a:p>
            <a:pPr algn="ctr"/>
            <a:r>
              <a:rPr lang="fr-FR" dirty="0">
                <a:solidFill>
                  <a:schemeClr val="accent1">
                    <a:lumMod val="75000"/>
                  </a:schemeClr>
                </a:solidFill>
              </a:rPr>
              <a:t>voire impossibilité </a:t>
            </a:r>
          </a:p>
          <a:p>
            <a:pPr algn="ctr"/>
            <a:r>
              <a:rPr lang="fr-FR" dirty="0">
                <a:solidFill>
                  <a:schemeClr val="accent1">
                    <a:lumMod val="75000"/>
                  </a:schemeClr>
                </a:solidFill>
              </a:rPr>
              <a:t>de donner une cote.</a:t>
            </a:r>
          </a:p>
          <a:p>
            <a:pPr algn="ctr"/>
            <a:endParaRPr lang="fr-FR" dirty="0">
              <a:solidFill>
                <a:schemeClr val="accent1">
                  <a:lumMod val="75000"/>
                </a:schemeClr>
              </a:solidFill>
            </a:endParaRPr>
          </a:p>
          <a:p>
            <a:pPr algn="ctr"/>
            <a:r>
              <a:rPr lang="fr-FR" dirty="0">
                <a:solidFill>
                  <a:schemeClr val="accent1">
                    <a:lumMod val="75000"/>
                  </a:schemeClr>
                </a:solidFill>
              </a:rPr>
              <a:t>Indisponibles chez les négociants en timbres.</a:t>
            </a:r>
          </a:p>
          <a:p>
            <a:pPr algn="ctr"/>
            <a:endParaRPr lang="fr-FR" dirty="0">
              <a:solidFill>
                <a:schemeClr val="accent1">
                  <a:lumMod val="75000"/>
                </a:schemeClr>
              </a:solidFill>
            </a:endParaRPr>
          </a:p>
          <a:p>
            <a:pPr algn="ctr"/>
            <a:r>
              <a:rPr lang="fr-FR" dirty="0">
                <a:solidFill>
                  <a:schemeClr val="accent1">
                    <a:lumMod val="75000"/>
                  </a:schemeClr>
                </a:solidFill>
              </a:rPr>
              <a:t>De nombreuses </a:t>
            </a:r>
          </a:p>
          <a:p>
            <a:pPr algn="ctr"/>
            <a:r>
              <a:rPr lang="fr-FR" dirty="0">
                <a:solidFill>
                  <a:schemeClr val="accent1">
                    <a:lumMod val="75000"/>
                  </a:schemeClr>
                </a:solidFill>
              </a:rPr>
              <a:t>thématiques traitées.</a:t>
            </a:r>
          </a:p>
          <a:p>
            <a:pPr algn="ctr"/>
            <a:endParaRPr lang="fr-FR" dirty="0">
              <a:solidFill>
                <a:schemeClr val="accent1">
                  <a:lumMod val="75000"/>
                </a:schemeClr>
              </a:solidFill>
            </a:endParaRPr>
          </a:p>
          <a:p>
            <a:pPr algn="ctr"/>
            <a:r>
              <a:rPr lang="fr-FR" dirty="0">
                <a:solidFill>
                  <a:schemeClr val="accent1">
                    <a:lumMod val="75000"/>
                  </a:schemeClr>
                </a:solidFill>
              </a:rPr>
              <a:t>Des découvertes encore possibles : philatélie de terrain … en brousse.</a:t>
            </a:r>
          </a:p>
          <a:p>
            <a:pPr algn="ctr"/>
            <a:endParaRPr lang="fr-FR" dirty="0">
              <a:solidFill>
                <a:schemeClr val="accent1">
                  <a:lumMod val="75000"/>
                </a:schemeClr>
              </a:solidFill>
            </a:endParaRPr>
          </a:p>
          <a:p>
            <a:pPr algn="ctr"/>
            <a:r>
              <a:rPr lang="fr-FR" dirty="0">
                <a:solidFill>
                  <a:schemeClr val="accent1">
                    <a:lumMod val="75000"/>
                  </a:schemeClr>
                </a:solidFill>
              </a:rPr>
              <a:t>Étude des surcharges (planchage), tarifs, …</a:t>
            </a:r>
          </a:p>
          <a:p>
            <a:pPr algn="ctr"/>
            <a:endParaRPr lang="fr-FR" dirty="0">
              <a:solidFill>
                <a:schemeClr val="accent1">
                  <a:lumMod val="75000"/>
                </a:schemeClr>
              </a:solidFill>
            </a:endParaRPr>
          </a:p>
        </p:txBody>
      </p:sp>
      <p:pic>
        <p:nvPicPr>
          <p:cNvPr id="9" name="Espace réservé du contenu 8">
            <a:extLst>
              <a:ext uri="{FF2B5EF4-FFF2-40B4-BE49-F238E27FC236}">
                <a16:creationId xmlns:a16="http://schemas.microsoft.com/office/drawing/2014/main" id="{4DC6D818-9BC2-4792-B7AD-A686104F4196}"/>
              </a:ext>
            </a:extLst>
          </p:cNvPr>
          <p:cNvPicPr>
            <a:picLocks noGrp="1" noChangeAspect="1"/>
          </p:cNvPicPr>
          <p:nvPr>
            <p:ph idx="1"/>
          </p:nvPr>
        </p:nvPicPr>
        <p:blipFill>
          <a:blip r:embed="rId2"/>
          <a:stretch>
            <a:fillRect/>
          </a:stretch>
        </p:blipFill>
        <p:spPr>
          <a:xfrm>
            <a:off x="409575" y="1616075"/>
            <a:ext cx="3976991" cy="4910593"/>
          </a:xfrm>
        </p:spPr>
      </p:pic>
      <p:pic>
        <p:nvPicPr>
          <p:cNvPr id="12" name="Image 11">
            <a:extLst>
              <a:ext uri="{FF2B5EF4-FFF2-40B4-BE49-F238E27FC236}">
                <a16:creationId xmlns:a16="http://schemas.microsoft.com/office/drawing/2014/main" id="{03CF0C51-A289-4D55-BC73-90C999EA1C88}"/>
              </a:ext>
            </a:extLst>
          </p:cNvPr>
          <p:cNvPicPr>
            <a:picLocks noChangeAspect="1"/>
          </p:cNvPicPr>
          <p:nvPr/>
        </p:nvPicPr>
        <p:blipFill>
          <a:blip r:embed="rId3"/>
          <a:stretch>
            <a:fillRect/>
          </a:stretch>
        </p:blipFill>
        <p:spPr>
          <a:xfrm>
            <a:off x="7959971" y="1667964"/>
            <a:ext cx="3565280" cy="4698006"/>
          </a:xfrm>
          <a:prstGeom prst="rect">
            <a:avLst/>
          </a:prstGeom>
        </p:spPr>
      </p:pic>
    </p:spTree>
    <p:extLst>
      <p:ext uri="{BB962C8B-B14F-4D97-AF65-F5344CB8AC3E}">
        <p14:creationId xmlns:p14="http://schemas.microsoft.com/office/powerpoint/2010/main" val="2874506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015564"/>
          </a:xfrm>
        </p:spPr>
        <p:txBody>
          <a:bodyPr>
            <a:normAutofit/>
          </a:bodyPr>
          <a:lstStyle/>
          <a:p>
            <a:pPr algn="ctr"/>
            <a:r>
              <a:rPr lang="fr-FR" dirty="0">
                <a:solidFill>
                  <a:schemeClr val="accent1">
                    <a:lumMod val="75000"/>
                  </a:schemeClr>
                </a:solidFill>
              </a:rPr>
              <a:t>Les surchargés au Bénin</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11</a:t>
            </a:fld>
            <a:endParaRPr lang="en-US" dirty="0">
              <a:solidFill>
                <a:schemeClr val="bg1"/>
              </a:solidFill>
            </a:endParaRPr>
          </a:p>
        </p:txBody>
      </p:sp>
      <p:sp>
        <p:nvSpPr>
          <p:cNvPr id="4" name="ZoneTexte 3"/>
          <p:cNvSpPr txBox="1"/>
          <p:nvPr/>
        </p:nvSpPr>
        <p:spPr>
          <a:xfrm>
            <a:off x="3140526" y="1678146"/>
            <a:ext cx="4800600" cy="4678204"/>
          </a:xfrm>
          <a:prstGeom prst="rect">
            <a:avLst/>
          </a:prstGeom>
          <a:noFill/>
        </p:spPr>
        <p:txBody>
          <a:bodyPr wrap="square" rtlCol="0">
            <a:spAutoFit/>
          </a:bodyPr>
          <a:lstStyle/>
          <a:p>
            <a:pPr algn="ctr"/>
            <a:r>
              <a:rPr lang="fr-FR" sz="2000" b="1" dirty="0">
                <a:solidFill>
                  <a:schemeClr val="accent1">
                    <a:lumMod val="75000"/>
                  </a:schemeClr>
                </a:solidFill>
              </a:rPr>
              <a:t>LE grand pays de la surcharge locale !</a:t>
            </a:r>
          </a:p>
          <a:p>
            <a:pPr algn="just"/>
            <a:endParaRPr lang="fr-FR" sz="1400" dirty="0">
              <a:solidFill>
                <a:schemeClr val="accent1">
                  <a:lumMod val="75000"/>
                </a:schemeClr>
              </a:solidFill>
            </a:endParaRPr>
          </a:p>
          <a:p>
            <a:pPr algn="just"/>
            <a:r>
              <a:rPr lang="fr-FR" sz="1600" dirty="0">
                <a:solidFill>
                  <a:schemeClr val="accent1">
                    <a:lumMod val="75000"/>
                  </a:schemeClr>
                </a:solidFill>
              </a:rPr>
              <a:t>Pays indépendant en 1960 : République du Dahomey</a:t>
            </a:r>
          </a:p>
          <a:p>
            <a:pPr algn="just"/>
            <a:endParaRPr lang="fr-FR" sz="800" dirty="0">
              <a:solidFill>
                <a:schemeClr val="accent1">
                  <a:lumMod val="75000"/>
                </a:schemeClr>
              </a:solidFill>
            </a:endParaRPr>
          </a:p>
          <a:p>
            <a:pPr algn="just"/>
            <a:r>
              <a:rPr lang="fr-FR" sz="1600" dirty="0">
                <a:solidFill>
                  <a:schemeClr val="accent1">
                    <a:lumMod val="75000"/>
                  </a:schemeClr>
                </a:solidFill>
              </a:rPr>
              <a:t>En 1976 : République populaire du Bénin (marxiste-léniniste)</a:t>
            </a:r>
          </a:p>
          <a:p>
            <a:pPr marL="285750" indent="-285750" algn="just">
              <a:buFont typeface="Wingdings" panose="05000000000000000000" pitchFamily="2" charset="2"/>
              <a:buChar char="à"/>
            </a:pPr>
            <a:r>
              <a:rPr lang="fr-FR" sz="1600" dirty="0">
                <a:solidFill>
                  <a:schemeClr val="accent1">
                    <a:lumMod val="75000"/>
                  </a:schemeClr>
                </a:solidFill>
              </a:rPr>
              <a:t>Surcharges « République populaire du Bénin » avec changement de valeur faciale éventuel sur stocks de timbres d’avant 1976, rares à partir d’octobre 1986.</a:t>
            </a:r>
          </a:p>
          <a:p>
            <a:pPr marL="285750" indent="-285750" algn="just">
              <a:buFont typeface="Wingdings" panose="05000000000000000000" pitchFamily="2" charset="2"/>
              <a:buChar char="à"/>
            </a:pPr>
            <a:endParaRPr lang="fr-FR" sz="1600" dirty="0">
              <a:solidFill>
                <a:schemeClr val="accent1">
                  <a:lumMod val="75000"/>
                </a:schemeClr>
              </a:solidFill>
            </a:endParaRPr>
          </a:p>
          <a:p>
            <a:pPr algn="just"/>
            <a:endParaRPr lang="fr-FR" sz="800" dirty="0">
              <a:solidFill>
                <a:schemeClr val="accent1">
                  <a:lumMod val="75000"/>
                </a:schemeClr>
              </a:solidFill>
            </a:endParaRPr>
          </a:p>
          <a:p>
            <a:pPr algn="just"/>
            <a:r>
              <a:rPr lang="fr-FR" sz="1600" dirty="0">
                <a:solidFill>
                  <a:schemeClr val="accent1">
                    <a:lumMod val="75000"/>
                  </a:schemeClr>
                </a:solidFill>
              </a:rPr>
              <a:t>1990 : République du Bénin (démocratisation)</a:t>
            </a:r>
          </a:p>
          <a:p>
            <a:pPr marL="285750" indent="-285750" algn="just">
              <a:buFont typeface="Wingdings" panose="05000000000000000000" pitchFamily="2" charset="2"/>
              <a:buChar char="à"/>
            </a:pPr>
            <a:r>
              <a:rPr lang="fr-FR" sz="1600" dirty="0">
                <a:solidFill>
                  <a:schemeClr val="accent1">
                    <a:lumMod val="75000"/>
                  </a:schemeClr>
                </a:solidFill>
              </a:rPr>
              <a:t>Surcharges : mot « populaire » barré » sur timbres de 1976-1990 ou surcharges « République populaire du Bénin sur stocks de timbres d’avant 1976, » avec changement de valeur faciale éventuel.</a:t>
            </a:r>
          </a:p>
          <a:p>
            <a:pPr algn="just"/>
            <a:endParaRPr lang="fr-FR" sz="800" dirty="0">
              <a:solidFill>
                <a:schemeClr val="accent1">
                  <a:lumMod val="75000"/>
                </a:schemeClr>
              </a:solidFill>
            </a:endParaRPr>
          </a:p>
          <a:p>
            <a:pPr algn="just"/>
            <a:r>
              <a:rPr lang="fr-FR" sz="1600" dirty="0">
                <a:solidFill>
                  <a:schemeClr val="accent1">
                    <a:lumMod val="75000"/>
                  </a:schemeClr>
                </a:solidFill>
              </a:rPr>
              <a:t>De 1992 à 1999, 363 timbres surchargés recensés par le catalogue Michel.</a:t>
            </a:r>
          </a:p>
        </p:txBody>
      </p:sp>
      <p:pic>
        <p:nvPicPr>
          <p:cNvPr id="9" name="Espace réservé du contenu 8">
            <a:extLst>
              <a:ext uri="{FF2B5EF4-FFF2-40B4-BE49-F238E27FC236}">
                <a16:creationId xmlns:a16="http://schemas.microsoft.com/office/drawing/2014/main" id="{1F6879FB-B0FD-4C04-B1DB-CB5A661BA639}"/>
              </a:ext>
            </a:extLst>
          </p:cNvPr>
          <p:cNvPicPr>
            <a:picLocks noGrp="1" noChangeAspect="1"/>
          </p:cNvPicPr>
          <p:nvPr>
            <p:ph idx="1"/>
          </p:nvPr>
        </p:nvPicPr>
        <p:blipFill>
          <a:blip r:embed="rId2"/>
          <a:stretch>
            <a:fillRect/>
          </a:stretch>
        </p:blipFill>
        <p:spPr>
          <a:xfrm>
            <a:off x="193924" y="2214563"/>
            <a:ext cx="2725622" cy="3203575"/>
          </a:xfrm>
        </p:spPr>
      </p:pic>
      <p:pic>
        <p:nvPicPr>
          <p:cNvPr id="13" name="Image 12">
            <a:extLst>
              <a:ext uri="{FF2B5EF4-FFF2-40B4-BE49-F238E27FC236}">
                <a16:creationId xmlns:a16="http://schemas.microsoft.com/office/drawing/2014/main" id="{C676716B-869F-4FCE-990F-57B776DF4153}"/>
              </a:ext>
            </a:extLst>
          </p:cNvPr>
          <p:cNvPicPr>
            <a:picLocks noChangeAspect="1"/>
          </p:cNvPicPr>
          <p:nvPr/>
        </p:nvPicPr>
        <p:blipFill>
          <a:blip r:embed="rId3"/>
          <a:stretch>
            <a:fillRect/>
          </a:stretch>
        </p:blipFill>
        <p:spPr>
          <a:xfrm>
            <a:off x="10078155" y="4324985"/>
            <a:ext cx="1187196" cy="1932432"/>
          </a:xfrm>
          <a:prstGeom prst="rect">
            <a:avLst/>
          </a:prstGeom>
        </p:spPr>
      </p:pic>
      <p:pic>
        <p:nvPicPr>
          <p:cNvPr id="15" name="Image 14">
            <a:extLst>
              <a:ext uri="{FF2B5EF4-FFF2-40B4-BE49-F238E27FC236}">
                <a16:creationId xmlns:a16="http://schemas.microsoft.com/office/drawing/2014/main" id="{2EB3561A-6484-4201-964F-0A7FF0F54634}"/>
              </a:ext>
            </a:extLst>
          </p:cNvPr>
          <p:cNvPicPr>
            <a:picLocks noChangeAspect="1"/>
          </p:cNvPicPr>
          <p:nvPr/>
        </p:nvPicPr>
        <p:blipFill>
          <a:blip r:embed="rId4"/>
          <a:stretch>
            <a:fillRect/>
          </a:stretch>
        </p:blipFill>
        <p:spPr>
          <a:xfrm>
            <a:off x="9707823" y="2558974"/>
            <a:ext cx="1927860" cy="1181100"/>
          </a:xfrm>
          <a:prstGeom prst="rect">
            <a:avLst/>
          </a:prstGeom>
        </p:spPr>
      </p:pic>
      <p:pic>
        <p:nvPicPr>
          <p:cNvPr id="17" name="Image 16">
            <a:extLst>
              <a:ext uri="{FF2B5EF4-FFF2-40B4-BE49-F238E27FC236}">
                <a16:creationId xmlns:a16="http://schemas.microsoft.com/office/drawing/2014/main" id="{935F4B68-A32B-41F8-BCF8-0602D2BEEA3F}"/>
              </a:ext>
            </a:extLst>
          </p:cNvPr>
          <p:cNvPicPr>
            <a:picLocks noChangeAspect="1"/>
          </p:cNvPicPr>
          <p:nvPr/>
        </p:nvPicPr>
        <p:blipFill>
          <a:blip r:embed="rId5"/>
          <a:stretch>
            <a:fillRect/>
          </a:stretch>
        </p:blipFill>
        <p:spPr>
          <a:xfrm>
            <a:off x="8173456" y="1690688"/>
            <a:ext cx="1150620" cy="1842516"/>
          </a:xfrm>
          <a:prstGeom prst="rect">
            <a:avLst/>
          </a:prstGeom>
        </p:spPr>
      </p:pic>
      <p:pic>
        <p:nvPicPr>
          <p:cNvPr id="19" name="Image 18">
            <a:extLst>
              <a:ext uri="{FF2B5EF4-FFF2-40B4-BE49-F238E27FC236}">
                <a16:creationId xmlns:a16="http://schemas.microsoft.com/office/drawing/2014/main" id="{3A9ACBA9-86AD-4943-B15B-2D091F9F2E5B}"/>
              </a:ext>
            </a:extLst>
          </p:cNvPr>
          <p:cNvPicPr>
            <a:picLocks noChangeAspect="1"/>
          </p:cNvPicPr>
          <p:nvPr/>
        </p:nvPicPr>
        <p:blipFill>
          <a:blip r:embed="rId6"/>
          <a:stretch>
            <a:fillRect/>
          </a:stretch>
        </p:blipFill>
        <p:spPr>
          <a:xfrm>
            <a:off x="8416042" y="4318889"/>
            <a:ext cx="1187196" cy="1944624"/>
          </a:xfrm>
          <a:prstGeom prst="rect">
            <a:avLst/>
          </a:prstGeom>
        </p:spPr>
      </p:pic>
      <p:sp>
        <p:nvSpPr>
          <p:cNvPr id="20" name="ZoneTexte 19">
            <a:extLst>
              <a:ext uri="{FF2B5EF4-FFF2-40B4-BE49-F238E27FC236}">
                <a16:creationId xmlns:a16="http://schemas.microsoft.com/office/drawing/2014/main" id="{02BB42FA-1E42-4BC7-9612-9914F3817408}"/>
              </a:ext>
            </a:extLst>
          </p:cNvPr>
          <p:cNvSpPr txBox="1"/>
          <p:nvPr/>
        </p:nvSpPr>
        <p:spPr>
          <a:xfrm>
            <a:off x="9361553" y="1619145"/>
            <a:ext cx="2326984" cy="523220"/>
          </a:xfrm>
          <a:prstGeom prst="rect">
            <a:avLst/>
          </a:prstGeom>
          <a:noFill/>
        </p:spPr>
        <p:txBody>
          <a:bodyPr wrap="none" rtlCol="0">
            <a:spAutoFit/>
          </a:bodyPr>
          <a:lstStyle/>
          <a:p>
            <a:r>
              <a:rPr lang="fr-FR" sz="1400" dirty="0">
                <a:solidFill>
                  <a:schemeClr val="accent1">
                    <a:lumMod val="75000"/>
                  </a:schemeClr>
                </a:solidFill>
              </a:rPr>
              <a:t>Timbre du Dahomey de 1966</a:t>
            </a:r>
          </a:p>
          <a:p>
            <a:r>
              <a:rPr lang="fr-FR" sz="1400" dirty="0">
                <a:solidFill>
                  <a:schemeClr val="accent1">
                    <a:lumMod val="75000"/>
                  </a:schemeClr>
                </a:solidFill>
              </a:rPr>
              <a:t>surchargé en mars 1986</a:t>
            </a:r>
          </a:p>
        </p:txBody>
      </p:sp>
      <p:sp>
        <p:nvSpPr>
          <p:cNvPr id="21" name="ZoneTexte 20">
            <a:extLst>
              <a:ext uri="{FF2B5EF4-FFF2-40B4-BE49-F238E27FC236}">
                <a16:creationId xmlns:a16="http://schemas.microsoft.com/office/drawing/2014/main" id="{ABAD2A69-BDAE-462F-9389-7BDDD6FE6F88}"/>
              </a:ext>
            </a:extLst>
          </p:cNvPr>
          <p:cNvSpPr txBox="1"/>
          <p:nvPr/>
        </p:nvSpPr>
        <p:spPr>
          <a:xfrm>
            <a:off x="9890129" y="3707209"/>
            <a:ext cx="1563248" cy="307777"/>
          </a:xfrm>
          <a:prstGeom prst="rect">
            <a:avLst/>
          </a:prstGeom>
          <a:noFill/>
        </p:spPr>
        <p:txBody>
          <a:bodyPr wrap="none" rtlCol="0">
            <a:spAutoFit/>
          </a:bodyPr>
          <a:lstStyle/>
          <a:p>
            <a:r>
              <a:rPr lang="fr-FR" sz="1400" dirty="0">
                <a:solidFill>
                  <a:schemeClr val="accent1">
                    <a:lumMod val="75000"/>
                  </a:schemeClr>
                </a:solidFill>
              </a:rPr>
              <a:t>Surcharge de 1988</a:t>
            </a:r>
          </a:p>
        </p:txBody>
      </p:sp>
    </p:spTree>
    <p:extLst>
      <p:ext uri="{BB962C8B-B14F-4D97-AF65-F5344CB8AC3E}">
        <p14:creationId xmlns:p14="http://schemas.microsoft.com/office/powerpoint/2010/main" val="1469547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45146"/>
          </a:xfrm>
        </p:spPr>
        <p:txBody>
          <a:bodyPr>
            <a:normAutofit fontScale="90000"/>
          </a:bodyPr>
          <a:lstStyle/>
          <a:p>
            <a:pPr algn="ctr"/>
            <a:r>
              <a:rPr lang="fr-FR" dirty="0">
                <a:solidFill>
                  <a:schemeClr val="accent1">
                    <a:lumMod val="75000"/>
                  </a:schemeClr>
                </a:solidFill>
              </a:rPr>
              <a:t>Les surchargés au Bénin</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12</a:t>
            </a:fld>
            <a:endParaRPr lang="en-US" dirty="0">
              <a:solidFill>
                <a:schemeClr val="bg1"/>
              </a:solidFill>
            </a:endParaRPr>
          </a:p>
        </p:txBody>
      </p:sp>
      <p:pic>
        <p:nvPicPr>
          <p:cNvPr id="8" name="Image 7">
            <a:extLst>
              <a:ext uri="{FF2B5EF4-FFF2-40B4-BE49-F238E27FC236}">
                <a16:creationId xmlns:a16="http://schemas.microsoft.com/office/drawing/2014/main" id="{8F157420-097B-4230-BF2F-A8F048C3F2A4}"/>
              </a:ext>
            </a:extLst>
          </p:cNvPr>
          <p:cNvPicPr>
            <a:picLocks noChangeAspect="1"/>
          </p:cNvPicPr>
          <p:nvPr/>
        </p:nvPicPr>
        <p:blipFill>
          <a:blip r:embed="rId2"/>
          <a:stretch>
            <a:fillRect/>
          </a:stretch>
        </p:blipFill>
        <p:spPr>
          <a:xfrm>
            <a:off x="8755970" y="3955675"/>
            <a:ext cx="3136702" cy="2352527"/>
          </a:xfrm>
          <a:prstGeom prst="rect">
            <a:avLst/>
          </a:prstGeom>
        </p:spPr>
      </p:pic>
      <p:pic>
        <p:nvPicPr>
          <p:cNvPr id="11" name="Image 10">
            <a:extLst>
              <a:ext uri="{FF2B5EF4-FFF2-40B4-BE49-F238E27FC236}">
                <a16:creationId xmlns:a16="http://schemas.microsoft.com/office/drawing/2014/main" id="{BBB381E0-0440-4DD9-840B-EC0046868E50}"/>
              </a:ext>
            </a:extLst>
          </p:cNvPr>
          <p:cNvPicPr>
            <a:picLocks noChangeAspect="1"/>
          </p:cNvPicPr>
          <p:nvPr/>
        </p:nvPicPr>
        <p:blipFill>
          <a:blip r:embed="rId3"/>
          <a:stretch>
            <a:fillRect/>
          </a:stretch>
        </p:blipFill>
        <p:spPr>
          <a:xfrm>
            <a:off x="187218" y="3919707"/>
            <a:ext cx="3706672" cy="2671893"/>
          </a:xfrm>
          <a:prstGeom prst="rect">
            <a:avLst/>
          </a:prstGeom>
        </p:spPr>
      </p:pic>
      <p:pic>
        <p:nvPicPr>
          <p:cNvPr id="18" name="Image 17">
            <a:extLst>
              <a:ext uri="{FF2B5EF4-FFF2-40B4-BE49-F238E27FC236}">
                <a16:creationId xmlns:a16="http://schemas.microsoft.com/office/drawing/2014/main" id="{3FB99491-526F-4B48-99B8-732754584A6E}"/>
              </a:ext>
            </a:extLst>
          </p:cNvPr>
          <p:cNvPicPr>
            <a:picLocks noChangeAspect="1"/>
          </p:cNvPicPr>
          <p:nvPr/>
        </p:nvPicPr>
        <p:blipFill>
          <a:blip r:embed="rId4"/>
          <a:stretch>
            <a:fillRect/>
          </a:stretch>
        </p:blipFill>
        <p:spPr>
          <a:xfrm>
            <a:off x="8194174" y="1278638"/>
            <a:ext cx="3576052" cy="2004356"/>
          </a:xfrm>
          <a:prstGeom prst="rect">
            <a:avLst/>
          </a:prstGeom>
        </p:spPr>
      </p:pic>
      <p:pic>
        <p:nvPicPr>
          <p:cNvPr id="23" name="Image 22">
            <a:extLst>
              <a:ext uri="{FF2B5EF4-FFF2-40B4-BE49-F238E27FC236}">
                <a16:creationId xmlns:a16="http://schemas.microsoft.com/office/drawing/2014/main" id="{379BECAF-1D96-47E5-80F2-AC0116DB7FCB}"/>
              </a:ext>
            </a:extLst>
          </p:cNvPr>
          <p:cNvPicPr>
            <a:picLocks noChangeAspect="1"/>
          </p:cNvPicPr>
          <p:nvPr/>
        </p:nvPicPr>
        <p:blipFill>
          <a:blip r:embed="rId5"/>
          <a:stretch>
            <a:fillRect/>
          </a:stretch>
        </p:blipFill>
        <p:spPr>
          <a:xfrm>
            <a:off x="394262" y="1183943"/>
            <a:ext cx="3303316" cy="2307239"/>
          </a:xfrm>
          <a:prstGeom prst="rect">
            <a:avLst/>
          </a:prstGeom>
        </p:spPr>
      </p:pic>
      <p:pic>
        <p:nvPicPr>
          <p:cNvPr id="25" name="Image 24">
            <a:extLst>
              <a:ext uri="{FF2B5EF4-FFF2-40B4-BE49-F238E27FC236}">
                <a16:creationId xmlns:a16="http://schemas.microsoft.com/office/drawing/2014/main" id="{3BB97104-BD3D-4D79-8804-C28CACC5F7EE}"/>
              </a:ext>
            </a:extLst>
          </p:cNvPr>
          <p:cNvPicPr>
            <a:picLocks noChangeAspect="1"/>
          </p:cNvPicPr>
          <p:nvPr/>
        </p:nvPicPr>
        <p:blipFill>
          <a:blip r:embed="rId6"/>
          <a:stretch>
            <a:fillRect/>
          </a:stretch>
        </p:blipFill>
        <p:spPr>
          <a:xfrm>
            <a:off x="4064540" y="4053699"/>
            <a:ext cx="4520779" cy="2254503"/>
          </a:xfrm>
          <a:prstGeom prst="rect">
            <a:avLst/>
          </a:prstGeom>
        </p:spPr>
      </p:pic>
      <p:sp>
        <p:nvSpPr>
          <p:cNvPr id="26" name="ZoneTexte 25">
            <a:extLst>
              <a:ext uri="{FF2B5EF4-FFF2-40B4-BE49-F238E27FC236}">
                <a16:creationId xmlns:a16="http://schemas.microsoft.com/office/drawing/2014/main" id="{A9CE8AF1-DC1F-4000-83F5-33338121FD41}"/>
              </a:ext>
            </a:extLst>
          </p:cNvPr>
          <p:cNvSpPr txBox="1"/>
          <p:nvPr/>
        </p:nvSpPr>
        <p:spPr>
          <a:xfrm>
            <a:off x="1069905" y="3491182"/>
            <a:ext cx="1941297" cy="369332"/>
          </a:xfrm>
          <a:prstGeom prst="rect">
            <a:avLst/>
          </a:prstGeom>
          <a:noFill/>
        </p:spPr>
        <p:txBody>
          <a:bodyPr wrap="square" rtlCol="0">
            <a:spAutoFit/>
          </a:bodyPr>
          <a:lstStyle/>
          <a:p>
            <a:pPr algn="ctr"/>
            <a:r>
              <a:rPr lang="fr-FR" dirty="0">
                <a:solidFill>
                  <a:schemeClr val="accent1">
                    <a:lumMod val="75000"/>
                  </a:schemeClr>
                </a:solidFill>
              </a:rPr>
              <a:t>Culte Vaudou</a:t>
            </a:r>
          </a:p>
        </p:txBody>
      </p:sp>
      <p:sp>
        <p:nvSpPr>
          <p:cNvPr id="27" name="ZoneTexte 26">
            <a:extLst>
              <a:ext uri="{FF2B5EF4-FFF2-40B4-BE49-F238E27FC236}">
                <a16:creationId xmlns:a16="http://schemas.microsoft.com/office/drawing/2014/main" id="{62BE3CCD-99BE-493E-855F-7CA3557C9954}"/>
              </a:ext>
            </a:extLst>
          </p:cNvPr>
          <p:cNvSpPr txBox="1"/>
          <p:nvPr/>
        </p:nvSpPr>
        <p:spPr>
          <a:xfrm>
            <a:off x="9140817" y="6312789"/>
            <a:ext cx="849913" cy="369332"/>
          </a:xfrm>
          <a:prstGeom prst="rect">
            <a:avLst/>
          </a:prstGeom>
          <a:noFill/>
        </p:spPr>
        <p:txBody>
          <a:bodyPr wrap="none" rtlCol="0">
            <a:spAutoFit/>
          </a:bodyPr>
          <a:lstStyle/>
          <a:p>
            <a:r>
              <a:rPr lang="fr-FR" dirty="0" err="1">
                <a:solidFill>
                  <a:schemeClr val="accent1">
                    <a:lumMod val="75000"/>
                  </a:schemeClr>
                </a:solidFill>
              </a:rPr>
              <a:t>Ganvié</a:t>
            </a:r>
            <a:endParaRPr lang="fr-FR" dirty="0">
              <a:solidFill>
                <a:schemeClr val="accent1">
                  <a:lumMod val="75000"/>
                </a:schemeClr>
              </a:solidFill>
            </a:endParaRPr>
          </a:p>
        </p:txBody>
      </p:sp>
      <p:sp>
        <p:nvSpPr>
          <p:cNvPr id="28" name="ZoneTexte 27">
            <a:extLst>
              <a:ext uri="{FF2B5EF4-FFF2-40B4-BE49-F238E27FC236}">
                <a16:creationId xmlns:a16="http://schemas.microsoft.com/office/drawing/2014/main" id="{0180001B-7F4F-4D89-BD13-03ABC9749CB5}"/>
              </a:ext>
            </a:extLst>
          </p:cNvPr>
          <p:cNvSpPr txBox="1"/>
          <p:nvPr/>
        </p:nvSpPr>
        <p:spPr>
          <a:xfrm>
            <a:off x="8494421" y="3363863"/>
            <a:ext cx="2975558" cy="369332"/>
          </a:xfrm>
          <a:prstGeom prst="rect">
            <a:avLst/>
          </a:prstGeom>
          <a:noFill/>
        </p:spPr>
        <p:txBody>
          <a:bodyPr wrap="none" rtlCol="0">
            <a:spAutoFit/>
          </a:bodyPr>
          <a:lstStyle/>
          <a:p>
            <a:r>
              <a:rPr lang="fr-FR" dirty="0">
                <a:solidFill>
                  <a:schemeClr val="accent1">
                    <a:lumMod val="75000"/>
                  </a:schemeClr>
                </a:solidFill>
              </a:rPr>
              <a:t>Porte du non-retour à Ouidah</a:t>
            </a:r>
          </a:p>
        </p:txBody>
      </p:sp>
      <p:sp>
        <p:nvSpPr>
          <p:cNvPr id="29" name="ZoneTexte 28">
            <a:extLst>
              <a:ext uri="{FF2B5EF4-FFF2-40B4-BE49-F238E27FC236}">
                <a16:creationId xmlns:a16="http://schemas.microsoft.com/office/drawing/2014/main" id="{DFEE505E-FA73-4BEB-9F8F-1666ED798818}"/>
              </a:ext>
            </a:extLst>
          </p:cNvPr>
          <p:cNvSpPr txBox="1"/>
          <p:nvPr/>
        </p:nvSpPr>
        <p:spPr>
          <a:xfrm>
            <a:off x="4420160" y="6308202"/>
            <a:ext cx="3794629" cy="369332"/>
          </a:xfrm>
          <a:prstGeom prst="rect">
            <a:avLst/>
          </a:prstGeom>
          <a:noFill/>
        </p:spPr>
        <p:txBody>
          <a:bodyPr wrap="none" rtlCol="0">
            <a:spAutoFit/>
          </a:bodyPr>
          <a:lstStyle/>
          <a:p>
            <a:r>
              <a:rPr lang="fr-FR" dirty="0">
                <a:solidFill>
                  <a:schemeClr val="accent1">
                    <a:lumMod val="75000"/>
                  </a:schemeClr>
                </a:solidFill>
              </a:rPr>
              <a:t>Cotonou, port et capitale économique</a:t>
            </a:r>
          </a:p>
        </p:txBody>
      </p:sp>
      <p:pic>
        <p:nvPicPr>
          <p:cNvPr id="31" name="Image 30">
            <a:extLst>
              <a:ext uri="{FF2B5EF4-FFF2-40B4-BE49-F238E27FC236}">
                <a16:creationId xmlns:a16="http://schemas.microsoft.com/office/drawing/2014/main" id="{9361D37F-042C-4FC8-8A7E-2C5CA7CD4AF7}"/>
              </a:ext>
            </a:extLst>
          </p:cNvPr>
          <p:cNvPicPr>
            <a:picLocks noChangeAspect="1"/>
          </p:cNvPicPr>
          <p:nvPr/>
        </p:nvPicPr>
        <p:blipFill>
          <a:blip r:embed="rId7"/>
          <a:stretch>
            <a:fillRect/>
          </a:stretch>
        </p:blipFill>
        <p:spPr>
          <a:xfrm>
            <a:off x="5253037" y="1264547"/>
            <a:ext cx="1685925" cy="2628900"/>
          </a:xfrm>
          <a:prstGeom prst="rect">
            <a:avLst/>
          </a:prstGeom>
        </p:spPr>
      </p:pic>
    </p:spTree>
    <p:extLst>
      <p:ext uri="{BB962C8B-B14F-4D97-AF65-F5344CB8AC3E}">
        <p14:creationId xmlns:p14="http://schemas.microsoft.com/office/powerpoint/2010/main" val="372586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7362825" cy="1092864"/>
          </a:xfrm>
        </p:spPr>
        <p:txBody>
          <a:bodyPr>
            <a:normAutofit/>
          </a:bodyPr>
          <a:lstStyle/>
          <a:p>
            <a:pPr algn="ctr"/>
            <a:r>
              <a:rPr lang="fr-FR" dirty="0">
                <a:solidFill>
                  <a:schemeClr val="accent1">
                    <a:lumMod val="75000"/>
                  </a:schemeClr>
                </a:solidFill>
              </a:rPr>
              <a:t>Les surchargés au Bénin</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13</a:t>
            </a:fld>
            <a:endParaRPr lang="en-US" dirty="0">
              <a:solidFill>
                <a:schemeClr val="bg1"/>
              </a:solidFill>
            </a:endParaRPr>
          </a:p>
        </p:txBody>
      </p:sp>
      <p:sp>
        <p:nvSpPr>
          <p:cNvPr id="4" name="ZoneTexte 3"/>
          <p:cNvSpPr txBox="1"/>
          <p:nvPr/>
        </p:nvSpPr>
        <p:spPr>
          <a:xfrm>
            <a:off x="2450784" y="1726583"/>
            <a:ext cx="5729212" cy="2862322"/>
          </a:xfrm>
          <a:prstGeom prst="rect">
            <a:avLst/>
          </a:prstGeom>
          <a:noFill/>
        </p:spPr>
        <p:txBody>
          <a:bodyPr wrap="square" rtlCol="0">
            <a:spAutoFit/>
          </a:bodyPr>
          <a:lstStyle/>
          <a:p>
            <a:pPr algn="ctr"/>
            <a:r>
              <a:rPr lang="fr-FR" b="1" dirty="0">
                <a:solidFill>
                  <a:schemeClr val="accent1">
                    <a:lumMod val="75000"/>
                  </a:schemeClr>
                </a:solidFill>
              </a:rPr>
              <a:t>Surcharges de 2000</a:t>
            </a:r>
          </a:p>
          <a:p>
            <a:endParaRPr lang="fr-FR" dirty="0">
              <a:solidFill>
                <a:schemeClr val="accent1">
                  <a:lumMod val="75000"/>
                </a:schemeClr>
              </a:solidFill>
            </a:endParaRPr>
          </a:p>
          <a:p>
            <a:pPr marL="285750" indent="-285750">
              <a:buFont typeface="Arial" panose="020B0604020202020204" pitchFamily="34" charset="0"/>
              <a:buChar char="•"/>
            </a:pPr>
            <a:r>
              <a:rPr lang="fr-FR" dirty="0">
                <a:solidFill>
                  <a:schemeClr val="accent1">
                    <a:lumMod val="75000"/>
                  </a:schemeClr>
                </a:solidFill>
              </a:rPr>
              <a:t>Modification uniquement de la valeur faciale, à 135 </a:t>
            </a:r>
            <a:r>
              <a:rPr lang="fr-FR" dirty="0" err="1">
                <a:solidFill>
                  <a:schemeClr val="accent1">
                    <a:lumMod val="75000"/>
                  </a:schemeClr>
                </a:solidFill>
              </a:rPr>
              <a:t>fcfa</a:t>
            </a:r>
            <a:r>
              <a:rPr lang="fr-FR" dirty="0">
                <a:solidFill>
                  <a:schemeClr val="accent1">
                    <a:lumMod val="75000"/>
                  </a:schemeClr>
                </a:solidFill>
              </a:rPr>
              <a:t> et 150 </a:t>
            </a:r>
            <a:r>
              <a:rPr lang="fr-FR" dirty="0" err="1">
                <a:solidFill>
                  <a:schemeClr val="accent1">
                    <a:lumMod val="75000"/>
                  </a:schemeClr>
                </a:solidFill>
              </a:rPr>
              <a:t>fcfa</a:t>
            </a:r>
            <a:endParaRPr lang="fr-FR" dirty="0">
              <a:solidFill>
                <a:schemeClr val="accent1">
                  <a:lumMod val="75000"/>
                </a:schemeClr>
              </a:solidFill>
            </a:endParaRPr>
          </a:p>
          <a:p>
            <a:pPr marL="285750" indent="-285750">
              <a:buFont typeface="Arial" panose="020B0604020202020204" pitchFamily="34" charset="0"/>
              <a:buChar char="•"/>
            </a:pPr>
            <a:r>
              <a:rPr lang="fr-FR" dirty="0">
                <a:solidFill>
                  <a:schemeClr val="accent1">
                    <a:lumMod val="75000"/>
                  </a:schemeClr>
                </a:solidFill>
              </a:rPr>
              <a:t>Sur timbres-poste de la République du Bénin de 1995 à 1999.</a:t>
            </a:r>
          </a:p>
          <a:p>
            <a:pPr marL="285750" indent="-285750">
              <a:buFont typeface="Arial" panose="020B0604020202020204" pitchFamily="34" charset="0"/>
              <a:buChar char="•"/>
            </a:pPr>
            <a:r>
              <a:rPr lang="fr-FR" dirty="0">
                <a:solidFill>
                  <a:schemeClr val="accent1">
                    <a:lumMod val="75000"/>
                  </a:schemeClr>
                </a:solidFill>
              </a:rPr>
              <a:t>78 valeurs recensées</a:t>
            </a:r>
          </a:p>
          <a:p>
            <a:pPr marL="285750" indent="-285750">
              <a:buFont typeface="Arial" panose="020B0604020202020204" pitchFamily="34" charset="0"/>
              <a:buChar char="•"/>
            </a:pPr>
            <a:r>
              <a:rPr lang="fr-FR" dirty="0">
                <a:solidFill>
                  <a:schemeClr val="accent1">
                    <a:lumMod val="75000"/>
                  </a:schemeClr>
                </a:solidFill>
              </a:rPr>
              <a:t>Forte cote (100 € à 200 €) au catalogue Michel.</a:t>
            </a:r>
          </a:p>
          <a:p>
            <a:pPr marL="285750" indent="-285750">
              <a:buFont typeface="Arial" panose="020B0604020202020204" pitchFamily="34" charset="0"/>
              <a:buChar char="•"/>
            </a:pPr>
            <a:r>
              <a:rPr lang="fr-FR" dirty="0">
                <a:solidFill>
                  <a:schemeClr val="accent1">
                    <a:lumMod val="75000"/>
                  </a:schemeClr>
                </a:solidFill>
              </a:rPr>
              <a:t>Thématiques non locales : faune, flore, jeux olympiques, …</a:t>
            </a:r>
          </a:p>
        </p:txBody>
      </p:sp>
      <p:pic>
        <p:nvPicPr>
          <p:cNvPr id="6" name="Image 5">
            <a:extLst>
              <a:ext uri="{FF2B5EF4-FFF2-40B4-BE49-F238E27FC236}">
                <a16:creationId xmlns:a16="http://schemas.microsoft.com/office/drawing/2014/main" id="{0E6D4792-0B5F-4379-87A3-E8E32A5BF089}"/>
              </a:ext>
            </a:extLst>
          </p:cNvPr>
          <p:cNvPicPr>
            <a:picLocks noChangeAspect="1"/>
          </p:cNvPicPr>
          <p:nvPr/>
        </p:nvPicPr>
        <p:blipFill>
          <a:blip r:embed="rId2"/>
          <a:stretch>
            <a:fillRect/>
          </a:stretch>
        </p:blipFill>
        <p:spPr>
          <a:xfrm>
            <a:off x="304442" y="1726583"/>
            <a:ext cx="1761744" cy="1149096"/>
          </a:xfrm>
          <a:prstGeom prst="rect">
            <a:avLst/>
          </a:prstGeom>
        </p:spPr>
      </p:pic>
      <p:pic>
        <p:nvPicPr>
          <p:cNvPr id="9" name="Image 8">
            <a:extLst>
              <a:ext uri="{FF2B5EF4-FFF2-40B4-BE49-F238E27FC236}">
                <a16:creationId xmlns:a16="http://schemas.microsoft.com/office/drawing/2014/main" id="{08FD1CC1-F708-4170-9BC8-53D87EDD2140}"/>
              </a:ext>
            </a:extLst>
          </p:cNvPr>
          <p:cNvPicPr>
            <a:picLocks noChangeAspect="1"/>
          </p:cNvPicPr>
          <p:nvPr/>
        </p:nvPicPr>
        <p:blipFill>
          <a:blip r:embed="rId3"/>
          <a:stretch>
            <a:fillRect/>
          </a:stretch>
        </p:blipFill>
        <p:spPr>
          <a:xfrm>
            <a:off x="5315390" y="4789132"/>
            <a:ext cx="1207008" cy="1615440"/>
          </a:xfrm>
          <a:prstGeom prst="rect">
            <a:avLst/>
          </a:prstGeom>
        </p:spPr>
      </p:pic>
      <p:pic>
        <p:nvPicPr>
          <p:cNvPr id="11" name="Image 10">
            <a:extLst>
              <a:ext uri="{FF2B5EF4-FFF2-40B4-BE49-F238E27FC236}">
                <a16:creationId xmlns:a16="http://schemas.microsoft.com/office/drawing/2014/main" id="{4CB05850-9705-4382-872C-CC7F5F82E443}"/>
              </a:ext>
            </a:extLst>
          </p:cNvPr>
          <p:cNvPicPr>
            <a:picLocks noChangeAspect="1"/>
          </p:cNvPicPr>
          <p:nvPr/>
        </p:nvPicPr>
        <p:blipFill>
          <a:blip r:embed="rId4"/>
          <a:stretch>
            <a:fillRect/>
          </a:stretch>
        </p:blipFill>
        <p:spPr>
          <a:xfrm>
            <a:off x="8363332" y="2633815"/>
            <a:ext cx="1225296" cy="1612392"/>
          </a:xfrm>
          <a:prstGeom prst="rect">
            <a:avLst/>
          </a:prstGeom>
        </p:spPr>
      </p:pic>
      <p:pic>
        <p:nvPicPr>
          <p:cNvPr id="13" name="Image 12">
            <a:extLst>
              <a:ext uri="{FF2B5EF4-FFF2-40B4-BE49-F238E27FC236}">
                <a16:creationId xmlns:a16="http://schemas.microsoft.com/office/drawing/2014/main" id="{EB87375F-E640-47B0-9FCC-1F98B2177A08}"/>
              </a:ext>
            </a:extLst>
          </p:cNvPr>
          <p:cNvPicPr>
            <a:picLocks noChangeAspect="1"/>
          </p:cNvPicPr>
          <p:nvPr/>
        </p:nvPicPr>
        <p:blipFill>
          <a:blip r:embed="rId5"/>
          <a:stretch>
            <a:fillRect/>
          </a:stretch>
        </p:blipFill>
        <p:spPr>
          <a:xfrm>
            <a:off x="7525513" y="4935779"/>
            <a:ext cx="1618488" cy="1222248"/>
          </a:xfrm>
          <a:prstGeom prst="rect">
            <a:avLst/>
          </a:prstGeom>
        </p:spPr>
      </p:pic>
      <p:pic>
        <p:nvPicPr>
          <p:cNvPr id="15" name="Image 14">
            <a:extLst>
              <a:ext uri="{FF2B5EF4-FFF2-40B4-BE49-F238E27FC236}">
                <a16:creationId xmlns:a16="http://schemas.microsoft.com/office/drawing/2014/main" id="{01870527-0190-4760-B6F3-4714185CA426}"/>
              </a:ext>
            </a:extLst>
          </p:cNvPr>
          <p:cNvPicPr>
            <a:picLocks noChangeAspect="1"/>
          </p:cNvPicPr>
          <p:nvPr/>
        </p:nvPicPr>
        <p:blipFill>
          <a:blip r:embed="rId6"/>
          <a:stretch>
            <a:fillRect/>
          </a:stretch>
        </p:blipFill>
        <p:spPr>
          <a:xfrm>
            <a:off x="788266" y="4987252"/>
            <a:ext cx="3524010" cy="1534413"/>
          </a:xfrm>
          <a:prstGeom prst="rect">
            <a:avLst/>
          </a:prstGeom>
        </p:spPr>
      </p:pic>
      <p:pic>
        <p:nvPicPr>
          <p:cNvPr id="17" name="Image 16">
            <a:extLst>
              <a:ext uri="{FF2B5EF4-FFF2-40B4-BE49-F238E27FC236}">
                <a16:creationId xmlns:a16="http://schemas.microsoft.com/office/drawing/2014/main" id="{FA141B64-BED4-40CC-A9DA-AB890B2A9805}"/>
              </a:ext>
            </a:extLst>
          </p:cNvPr>
          <p:cNvPicPr>
            <a:picLocks noChangeAspect="1"/>
          </p:cNvPicPr>
          <p:nvPr/>
        </p:nvPicPr>
        <p:blipFill>
          <a:blip r:embed="rId7"/>
          <a:stretch>
            <a:fillRect/>
          </a:stretch>
        </p:blipFill>
        <p:spPr>
          <a:xfrm>
            <a:off x="9716980" y="274930"/>
            <a:ext cx="2311903" cy="6330162"/>
          </a:xfrm>
          <a:prstGeom prst="rect">
            <a:avLst/>
          </a:prstGeom>
        </p:spPr>
      </p:pic>
      <p:pic>
        <p:nvPicPr>
          <p:cNvPr id="19" name="Image 18">
            <a:extLst>
              <a:ext uri="{FF2B5EF4-FFF2-40B4-BE49-F238E27FC236}">
                <a16:creationId xmlns:a16="http://schemas.microsoft.com/office/drawing/2014/main" id="{FAAA2DBA-7517-47EA-8469-0BDF21F54EFC}"/>
              </a:ext>
            </a:extLst>
          </p:cNvPr>
          <p:cNvPicPr>
            <a:picLocks noChangeAspect="1"/>
          </p:cNvPicPr>
          <p:nvPr/>
        </p:nvPicPr>
        <p:blipFill>
          <a:blip r:embed="rId8"/>
          <a:stretch>
            <a:fillRect/>
          </a:stretch>
        </p:blipFill>
        <p:spPr>
          <a:xfrm>
            <a:off x="522957" y="3356190"/>
            <a:ext cx="1686843" cy="1373961"/>
          </a:xfrm>
          <a:prstGeom prst="rect">
            <a:avLst/>
          </a:prstGeom>
        </p:spPr>
      </p:pic>
    </p:spTree>
    <p:extLst>
      <p:ext uri="{BB962C8B-B14F-4D97-AF65-F5344CB8AC3E}">
        <p14:creationId xmlns:p14="http://schemas.microsoft.com/office/powerpoint/2010/main" val="599222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7305675" cy="1070792"/>
          </a:xfrm>
        </p:spPr>
        <p:txBody>
          <a:bodyPr>
            <a:normAutofit/>
          </a:bodyPr>
          <a:lstStyle/>
          <a:p>
            <a:pPr algn="ctr"/>
            <a:r>
              <a:rPr lang="fr-FR" dirty="0">
                <a:solidFill>
                  <a:schemeClr val="accent1">
                    <a:lumMod val="75000"/>
                  </a:schemeClr>
                </a:solidFill>
              </a:rPr>
              <a:t>Les surchargés au Bénin</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14</a:t>
            </a:fld>
            <a:endParaRPr lang="en-US" dirty="0">
              <a:solidFill>
                <a:schemeClr val="bg1"/>
              </a:solidFill>
            </a:endParaRPr>
          </a:p>
        </p:txBody>
      </p:sp>
      <p:sp>
        <p:nvSpPr>
          <p:cNvPr id="4" name="ZoneTexte 3"/>
          <p:cNvSpPr txBox="1"/>
          <p:nvPr/>
        </p:nvSpPr>
        <p:spPr>
          <a:xfrm>
            <a:off x="971551" y="1614911"/>
            <a:ext cx="5410200" cy="923330"/>
          </a:xfrm>
          <a:prstGeom prst="rect">
            <a:avLst/>
          </a:prstGeom>
          <a:noFill/>
        </p:spPr>
        <p:txBody>
          <a:bodyPr wrap="square" rtlCol="0">
            <a:spAutoFit/>
          </a:bodyPr>
          <a:lstStyle/>
          <a:p>
            <a:r>
              <a:rPr lang="fr-FR" dirty="0">
                <a:solidFill>
                  <a:schemeClr val="accent1">
                    <a:lumMod val="75000"/>
                  </a:schemeClr>
                </a:solidFill>
              </a:rPr>
              <a:t>2002 : surcharges sur timbres rares de 1999 et 2001 : « séries oubliées ».</a:t>
            </a:r>
          </a:p>
          <a:p>
            <a:r>
              <a:rPr lang="fr-FR" dirty="0">
                <a:solidFill>
                  <a:schemeClr val="accent1">
                    <a:lumMod val="75000"/>
                  </a:schemeClr>
                </a:solidFill>
              </a:rPr>
              <a:t>Possibilité de planchage de la surcharge.</a:t>
            </a:r>
          </a:p>
        </p:txBody>
      </p:sp>
      <p:pic>
        <p:nvPicPr>
          <p:cNvPr id="9" name="Image 8">
            <a:extLst>
              <a:ext uri="{FF2B5EF4-FFF2-40B4-BE49-F238E27FC236}">
                <a16:creationId xmlns:a16="http://schemas.microsoft.com/office/drawing/2014/main" id="{002936B9-E065-4891-8CCA-1EC65636F717}"/>
              </a:ext>
            </a:extLst>
          </p:cNvPr>
          <p:cNvPicPr>
            <a:picLocks noChangeAspect="1"/>
          </p:cNvPicPr>
          <p:nvPr/>
        </p:nvPicPr>
        <p:blipFill>
          <a:blip r:embed="rId2"/>
          <a:stretch>
            <a:fillRect/>
          </a:stretch>
        </p:blipFill>
        <p:spPr>
          <a:xfrm>
            <a:off x="1121762" y="2785355"/>
            <a:ext cx="2008632" cy="2734056"/>
          </a:xfrm>
          <a:prstGeom prst="rect">
            <a:avLst/>
          </a:prstGeom>
        </p:spPr>
      </p:pic>
      <p:pic>
        <p:nvPicPr>
          <p:cNvPr id="11" name="Image 10">
            <a:extLst>
              <a:ext uri="{FF2B5EF4-FFF2-40B4-BE49-F238E27FC236}">
                <a16:creationId xmlns:a16="http://schemas.microsoft.com/office/drawing/2014/main" id="{23232106-FB42-497A-9AC5-B23DC72DE94C}"/>
              </a:ext>
            </a:extLst>
          </p:cNvPr>
          <p:cNvPicPr>
            <a:picLocks noChangeAspect="1"/>
          </p:cNvPicPr>
          <p:nvPr/>
        </p:nvPicPr>
        <p:blipFill>
          <a:blip r:embed="rId3"/>
          <a:stretch>
            <a:fillRect/>
          </a:stretch>
        </p:blipFill>
        <p:spPr>
          <a:xfrm>
            <a:off x="8957805" y="365125"/>
            <a:ext cx="2949715" cy="2307781"/>
          </a:xfrm>
          <a:prstGeom prst="rect">
            <a:avLst/>
          </a:prstGeom>
        </p:spPr>
      </p:pic>
      <p:pic>
        <p:nvPicPr>
          <p:cNvPr id="13" name="Image 12">
            <a:extLst>
              <a:ext uri="{FF2B5EF4-FFF2-40B4-BE49-F238E27FC236}">
                <a16:creationId xmlns:a16="http://schemas.microsoft.com/office/drawing/2014/main" id="{2F696753-598D-4E34-B90D-02922E4D4657}"/>
              </a:ext>
            </a:extLst>
          </p:cNvPr>
          <p:cNvPicPr>
            <a:picLocks noChangeAspect="1"/>
          </p:cNvPicPr>
          <p:nvPr/>
        </p:nvPicPr>
        <p:blipFill>
          <a:blip r:embed="rId4"/>
          <a:stretch>
            <a:fillRect/>
          </a:stretch>
        </p:blipFill>
        <p:spPr>
          <a:xfrm>
            <a:off x="7305333" y="1569530"/>
            <a:ext cx="1472184" cy="1103376"/>
          </a:xfrm>
          <a:prstGeom prst="rect">
            <a:avLst/>
          </a:prstGeom>
        </p:spPr>
      </p:pic>
      <p:graphicFrame>
        <p:nvGraphicFramePr>
          <p:cNvPr id="14" name="Tableau 13">
            <a:extLst>
              <a:ext uri="{FF2B5EF4-FFF2-40B4-BE49-F238E27FC236}">
                <a16:creationId xmlns:a16="http://schemas.microsoft.com/office/drawing/2014/main" id="{384143D1-E778-4955-89AC-1C1EDEF51A3A}"/>
              </a:ext>
            </a:extLst>
          </p:cNvPr>
          <p:cNvGraphicFramePr>
            <a:graphicFrameLocks noGrp="1"/>
          </p:cNvGraphicFramePr>
          <p:nvPr>
            <p:extLst>
              <p:ext uri="{D42A27DB-BD31-4B8C-83A1-F6EECF244321}">
                <p14:modId xmlns:p14="http://schemas.microsoft.com/office/powerpoint/2010/main" val="3897062383"/>
              </p:ext>
            </p:extLst>
          </p:nvPr>
        </p:nvGraphicFramePr>
        <p:xfrm>
          <a:off x="4363505" y="3083338"/>
          <a:ext cx="6807200" cy="2862580"/>
        </p:xfrm>
        <a:graphic>
          <a:graphicData uri="http://schemas.openxmlformats.org/drawingml/2006/table">
            <a:tbl>
              <a:tblPr>
                <a:tableStyleId>{5C22544A-7EE6-4342-B048-85BDC9FD1C3A}</a:tableStyleId>
              </a:tblPr>
              <a:tblGrid>
                <a:gridCol w="850900">
                  <a:extLst>
                    <a:ext uri="{9D8B030D-6E8A-4147-A177-3AD203B41FA5}">
                      <a16:colId xmlns:a16="http://schemas.microsoft.com/office/drawing/2014/main" val="634798891"/>
                    </a:ext>
                  </a:extLst>
                </a:gridCol>
                <a:gridCol w="850900">
                  <a:extLst>
                    <a:ext uri="{9D8B030D-6E8A-4147-A177-3AD203B41FA5}">
                      <a16:colId xmlns:a16="http://schemas.microsoft.com/office/drawing/2014/main" val="2975333939"/>
                    </a:ext>
                  </a:extLst>
                </a:gridCol>
                <a:gridCol w="850900">
                  <a:extLst>
                    <a:ext uri="{9D8B030D-6E8A-4147-A177-3AD203B41FA5}">
                      <a16:colId xmlns:a16="http://schemas.microsoft.com/office/drawing/2014/main" val="3680061942"/>
                    </a:ext>
                  </a:extLst>
                </a:gridCol>
                <a:gridCol w="850900">
                  <a:extLst>
                    <a:ext uri="{9D8B030D-6E8A-4147-A177-3AD203B41FA5}">
                      <a16:colId xmlns:a16="http://schemas.microsoft.com/office/drawing/2014/main" val="1406111767"/>
                    </a:ext>
                  </a:extLst>
                </a:gridCol>
                <a:gridCol w="850900">
                  <a:extLst>
                    <a:ext uri="{9D8B030D-6E8A-4147-A177-3AD203B41FA5}">
                      <a16:colId xmlns:a16="http://schemas.microsoft.com/office/drawing/2014/main" val="1816014601"/>
                    </a:ext>
                  </a:extLst>
                </a:gridCol>
                <a:gridCol w="850900">
                  <a:extLst>
                    <a:ext uri="{9D8B030D-6E8A-4147-A177-3AD203B41FA5}">
                      <a16:colId xmlns:a16="http://schemas.microsoft.com/office/drawing/2014/main" val="1476002648"/>
                    </a:ext>
                  </a:extLst>
                </a:gridCol>
                <a:gridCol w="850900">
                  <a:extLst>
                    <a:ext uri="{9D8B030D-6E8A-4147-A177-3AD203B41FA5}">
                      <a16:colId xmlns:a16="http://schemas.microsoft.com/office/drawing/2014/main" val="543361173"/>
                    </a:ext>
                  </a:extLst>
                </a:gridCol>
                <a:gridCol w="850900">
                  <a:extLst>
                    <a:ext uri="{9D8B030D-6E8A-4147-A177-3AD203B41FA5}">
                      <a16:colId xmlns:a16="http://schemas.microsoft.com/office/drawing/2014/main" val="3024246827"/>
                    </a:ext>
                  </a:extLst>
                </a:gridCol>
              </a:tblGrid>
              <a:tr h="316865">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tc>
                <a:tc>
                  <a:txBody>
                    <a:bodyPr/>
                    <a:lstStyle/>
                    <a:p>
                      <a:pPr algn="ctr" fontAlgn="ctr"/>
                      <a:r>
                        <a:rPr lang="fr-FR" sz="1000" u="none" strike="noStrike">
                          <a:effectLst/>
                        </a:rPr>
                        <a:t> </a:t>
                      </a:r>
                      <a:endParaRPr lang="fr-FR" sz="1000" b="0" i="0" u="none" strike="noStrike">
                        <a:effectLst/>
                        <a:latin typeface="Arial" panose="020B0604020202020204" pitchFamily="34" charset="0"/>
                      </a:endParaRPr>
                    </a:p>
                  </a:txBody>
                  <a:tcPr marL="9525" marR="9525" marT="9525" marB="0" anchor="ctr"/>
                </a:tc>
                <a:tc>
                  <a:txBody>
                    <a:bodyPr/>
                    <a:lstStyle/>
                    <a:p>
                      <a:pPr algn="ctr" fontAlgn="ctr"/>
                      <a:r>
                        <a:rPr lang="fr-FR" sz="1000" u="none" strike="noStrike">
                          <a:effectLst/>
                        </a:rPr>
                        <a:t> </a:t>
                      </a:r>
                      <a:endParaRPr lang="fr-FR" sz="1000" b="0" i="0" u="none" strike="noStrike">
                        <a:effectLst/>
                        <a:latin typeface="Arial" panose="020B0604020202020204" pitchFamily="34" charset="0"/>
                      </a:endParaRPr>
                    </a:p>
                  </a:txBody>
                  <a:tcPr marL="9525" marR="9525" marT="9525" marB="0" anchor="ctr"/>
                </a:tc>
                <a:tc>
                  <a:txBody>
                    <a:bodyPr/>
                    <a:lstStyle/>
                    <a:p>
                      <a:pPr algn="ctr" fontAlgn="ctr"/>
                      <a:r>
                        <a:rPr lang="fr-FR" sz="1000" u="none" strike="noStrike" dirty="0">
                          <a:effectLst/>
                        </a:rPr>
                        <a:t> </a:t>
                      </a:r>
                      <a:endParaRPr lang="fr-FR" sz="1000" b="0" i="0" u="none" strike="noStrike" dirty="0">
                        <a:effectLst/>
                        <a:latin typeface="Arial" panose="020B0604020202020204" pitchFamily="34" charset="0"/>
                      </a:endParaRPr>
                    </a:p>
                  </a:txBody>
                  <a:tcPr marL="9525" marR="9525" marT="9525" marB="0" anchor="ctr"/>
                </a:tc>
                <a:tc>
                  <a:txBody>
                    <a:bodyPr/>
                    <a:lstStyle/>
                    <a:p>
                      <a:pPr algn="ctr" fontAlgn="ctr"/>
                      <a:r>
                        <a:rPr lang="fr-FR" sz="1000" u="none" strike="noStrike">
                          <a:effectLst/>
                        </a:rPr>
                        <a:t> </a:t>
                      </a:r>
                      <a:endParaRPr lang="fr-FR" sz="1000" b="0" i="0" u="none" strike="noStrike">
                        <a:effectLst/>
                        <a:latin typeface="Arial" panose="020B0604020202020204" pitchFamily="34" charset="0"/>
                      </a:endParaRPr>
                    </a:p>
                  </a:txBody>
                  <a:tcPr marL="9525" marR="9525" marT="9525" marB="0" anchor="ctr"/>
                </a:tc>
                <a:tc>
                  <a:txBody>
                    <a:bodyPr/>
                    <a:lstStyle/>
                    <a:p>
                      <a:pPr algn="ctr" fontAlgn="ctr"/>
                      <a:r>
                        <a:rPr lang="fr-FR" sz="1000" u="none" strike="noStrike">
                          <a:effectLst/>
                        </a:rPr>
                        <a:t> </a:t>
                      </a:r>
                      <a:endParaRPr lang="fr-FR" sz="1000" b="0" i="0" u="none" strike="noStrike">
                        <a:effectLst/>
                        <a:latin typeface="Arial" panose="020B0604020202020204" pitchFamily="34" charset="0"/>
                      </a:endParaRPr>
                    </a:p>
                  </a:txBody>
                  <a:tcPr marL="9525" marR="9525" marT="9525" marB="0" anchor="ctr"/>
                </a:tc>
                <a:tc>
                  <a:txBody>
                    <a:bodyPr/>
                    <a:lstStyle/>
                    <a:p>
                      <a:pPr algn="ctr" fontAlgn="ctr"/>
                      <a:r>
                        <a:rPr lang="fr-FR" sz="1000" u="none" strike="noStrike">
                          <a:effectLst/>
                        </a:rPr>
                        <a:t> </a:t>
                      </a:r>
                      <a:endParaRPr lang="fr-FR" sz="1000" b="0" i="0" u="none" strike="noStrike">
                        <a:effectLst/>
                        <a:latin typeface="Arial" panose="020B0604020202020204" pitchFamily="34" charset="0"/>
                      </a:endParaRPr>
                    </a:p>
                  </a:txBody>
                  <a:tcPr marL="9525" marR="9525" marT="9525" marB="0" anchor="ctr"/>
                </a:tc>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575092"/>
                  </a:ext>
                </a:extLst>
              </a:tr>
              <a:tr h="445770">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585183789"/>
                  </a:ext>
                </a:extLst>
              </a:tr>
              <a:tr h="445770">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II</a:t>
                      </a:r>
                      <a:endParaRPr lang="fr-FR" sz="1200" b="1" i="0" u="none" strike="noStrike">
                        <a:effectLst/>
                        <a:latin typeface="Arial" panose="020B0604020202020204" pitchFamily="34" charset="0"/>
                      </a:endParaRPr>
                    </a:p>
                  </a:txBody>
                  <a:tcPr marL="9525" marR="9525" marT="9525" marB="0" anchor="ctr"/>
                </a:tc>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640762677"/>
                  </a:ext>
                </a:extLst>
              </a:tr>
              <a:tr h="445770">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dirty="0">
                          <a:effectLst/>
                        </a:rPr>
                        <a:t>type I</a:t>
                      </a:r>
                      <a:endParaRPr lang="fr-FR" sz="1200" b="0" i="0" u="none" strike="noStrike" dirty="0">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a:t>
                      </a:r>
                      <a:endParaRPr lang="fr-FR" sz="1200" b="0" i="0" u="none" strike="noStrike">
                        <a:effectLst/>
                        <a:latin typeface="Arial" panose="020B0604020202020204" pitchFamily="34" charset="0"/>
                      </a:endParaRPr>
                    </a:p>
                  </a:txBody>
                  <a:tcPr marL="9525" marR="9525" marT="9525" marB="0" anchor="ctr"/>
                </a:tc>
                <a:tc>
                  <a:txBody>
                    <a:bodyPr/>
                    <a:lstStyle/>
                    <a:p>
                      <a:pPr algn="l" fontAlgn="b"/>
                      <a:r>
                        <a:rPr lang="fr-FR" sz="1000" u="none" strike="noStrike" dirty="0">
                          <a:effectLst/>
                        </a:rPr>
                        <a:t> </a:t>
                      </a:r>
                      <a:endParaRPr lang="fr-FR" sz="1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500874487"/>
                  </a:ext>
                </a:extLst>
              </a:tr>
              <a:tr h="445770">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tc>
                <a:tc>
                  <a:txBody>
                    <a:bodyPr/>
                    <a:lstStyle/>
                    <a:p>
                      <a:pPr algn="ctr" fontAlgn="ctr"/>
                      <a:r>
                        <a:rPr lang="fr-FR" sz="1200" u="none" strike="noStrike">
                          <a:effectLst/>
                        </a:rPr>
                        <a:t>type II</a:t>
                      </a:r>
                      <a:endParaRPr lang="fr-FR" sz="1200" b="1"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II</a:t>
                      </a:r>
                      <a:endParaRPr lang="fr-FR" sz="1200" b="1"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II</a:t>
                      </a:r>
                      <a:endParaRPr lang="fr-FR" sz="1200" b="1"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II</a:t>
                      </a:r>
                      <a:endParaRPr lang="fr-FR" sz="1200" b="1"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II</a:t>
                      </a:r>
                      <a:endParaRPr lang="fr-FR" sz="1200" b="1"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dirty="0">
                          <a:effectLst/>
                        </a:rPr>
                        <a:t>type II</a:t>
                      </a:r>
                      <a:endParaRPr lang="fr-FR" sz="1200" b="1" i="0" u="none" strike="noStrike" dirty="0">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1106852272"/>
                  </a:ext>
                </a:extLst>
              </a:tr>
              <a:tr h="445770">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tc>
                <a:tc>
                  <a:txBody>
                    <a:bodyPr/>
                    <a:lstStyle/>
                    <a:p>
                      <a:pPr algn="ctr" fontAlgn="ctr"/>
                      <a:r>
                        <a:rPr lang="fr-FR" sz="1200" u="none" strike="noStrike">
                          <a:effectLst/>
                        </a:rPr>
                        <a:t>type II</a:t>
                      </a:r>
                      <a:endParaRPr lang="fr-FR" sz="1200" b="1"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II</a:t>
                      </a:r>
                      <a:endParaRPr lang="fr-FR" sz="1200" b="1"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II</a:t>
                      </a:r>
                      <a:endParaRPr lang="fr-FR" sz="1200" b="1"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II</a:t>
                      </a:r>
                      <a:endParaRPr lang="fr-FR" sz="1200" b="1" i="0" u="none" strike="noStrike">
                        <a:effectLst/>
                        <a:latin typeface="Arial" panose="020B0604020202020204" pitchFamily="34" charset="0"/>
                      </a:endParaRPr>
                    </a:p>
                  </a:txBody>
                  <a:tcPr marL="9525" marR="9525" marT="9525" marB="0" anchor="ctr"/>
                </a:tc>
                <a:tc>
                  <a:txBody>
                    <a:bodyPr/>
                    <a:lstStyle/>
                    <a:p>
                      <a:pPr algn="ctr" fontAlgn="ctr"/>
                      <a:r>
                        <a:rPr lang="fr-FR" sz="1200" u="none" strike="noStrike">
                          <a:effectLst/>
                        </a:rPr>
                        <a:t>type II</a:t>
                      </a:r>
                      <a:endParaRPr lang="fr-FR" sz="1200" b="1" i="0" u="none" strike="noStrike">
                        <a:effectLst/>
                        <a:latin typeface="Arial" panose="020B0604020202020204" pitchFamily="34" charset="0"/>
                      </a:endParaRPr>
                    </a:p>
                  </a:txBody>
                  <a:tcPr marL="9525" marR="9525" marT="9525" marB="0" anchor="ctr"/>
                </a:tc>
                <a:tc>
                  <a:txBody>
                    <a:bodyPr/>
                    <a:lstStyle/>
                    <a:p>
                      <a:pPr algn="ctr" fontAlgn="ctr"/>
                      <a:r>
                        <a:rPr lang="fr-FR" sz="1400" u="none" strike="noStrike" dirty="0">
                          <a:effectLst/>
                        </a:rPr>
                        <a:t>type III</a:t>
                      </a:r>
                      <a:endParaRPr lang="fr-FR" sz="1400" b="1" i="0" u="none" strike="noStrike" dirty="0">
                        <a:solidFill>
                          <a:srgbClr val="0000FF"/>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3659157429"/>
                  </a:ext>
                </a:extLst>
              </a:tr>
              <a:tr h="316865">
                <a:tc>
                  <a:txBody>
                    <a:bodyPr/>
                    <a:lstStyle/>
                    <a:p>
                      <a:pPr algn="l" fontAlgn="b"/>
                      <a:r>
                        <a:rPr lang="fr-FR" sz="1000" u="none" strike="noStrike">
                          <a:effectLst/>
                        </a:rPr>
                        <a:t> </a:t>
                      </a:r>
                      <a:endParaRPr lang="fr-FR" sz="1000" b="0" i="0" u="none" strike="noStrike">
                        <a:effectLst/>
                        <a:latin typeface="Arial" panose="020B0604020202020204" pitchFamily="34" charset="0"/>
                      </a:endParaRPr>
                    </a:p>
                  </a:txBody>
                  <a:tcPr marL="9525" marR="9525" marT="9525" marB="0" anchor="b"/>
                </a:tc>
                <a:tc gridSpan="2">
                  <a:txBody>
                    <a:bodyPr/>
                    <a:lstStyle/>
                    <a:p>
                      <a:pPr algn="l" fontAlgn="ctr"/>
                      <a:r>
                        <a:rPr lang="fr-FR" sz="800" u="none" strike="noStrike">
                          <a:effectLst/>
                        </a:rPr>
                        <a:t>Le 4 décembre 2001</a:t>
                      </a:r>
                      <a:endParaRPr lang="fr-FR" sz="800" b="0" i="0" u="none" strike="noStrike">
                        <a:effectLst/>
                        <a:latin typeface="Arial" panose="020B0604020202020204" pitchFamily="34" charset="0"/>
                      </a:endParaRPr>
                    </a:p>
                  </a:txBody>
                  <a:tcPr marL="9525" marR="9525" marT="9525" marB="0" anchor="ctr"/>
                </a:tc>
                <a:tc hMerge="1">
                  <a:txBody>
                    <a:bodyPr/>
                    <a:lstStyle/>
                    <a:p>
                      <a:endParaRPr lang="fr-FR"/>
                    </a:p>
                  </a:txBody>
                  <a:tcPr/>
                </a:tc>
                <a:tc>
                  <a:txBody>
                    <a:bodyPr/>
                    <a:lstStyle/>
                    <a:p>
                      <a:pPr algn="ctr" fontAlgn="ctr"/>
                      <a:r>
                        <a:rPr lang="fr-FR" sz="1000" u="none" strike="noStrike">
                          <a:effectLst/>
                        </a:rPr>
                        <a:t> </a:t>
                      </a:r>
                      <a:endParaRPr lang="fr-FR" sz="1000" b="0" i="0" u="none" strike="noStrike">
                        <a:effectLst/>
                        <a:latin typeface="Arial" panose="020B0604020202020204" pitchFamily="34" charset="0"/>
                      </a:endParaRPr>
                    </a:p>
                  </a:txBody>
                  <a:tcPr marL="9525" marR="9525" marT="9525" marB="0" anchor="ctr"/>
                </a:tc>
                <a:tc>
                  <a:txBody>
                    <a:bodyPr/>
                    <a:lstStyle/>
                    <a:p>
                      <a:pPr algn="ctr" fontAlgn="ctr"/>
                      <a:r>
                        <a:rPr lang="fr-FR" sz="1000" u="none" strike="noStrike">
                          <a:effectLst/>
                        </a:rPr>
                        <a:t> </a:t>
                      </a:r>
                      <a:endParaRPr lang="fr-FR" sz="1000" b="0" i="0" u="none" strike="noStrike">
                        <a:effectLst/>
                        <a:latin typeface="Arial" panose="020B0604020202020204" pitchFamily="34" charset="0"/>
                      </a:endParaRPr>
                    </a:p>
                  </a:txBody>
                  <a:tcPr marL="9525" marR="9525" marT="9525" marB="0" anchor="ctr"/>
                </a:tc>
                <a:tc>
                  <a:txBody>
                    <a:bodyPr/>
                    <a:lstStyle/>
                    <a:p>
                      <a:pPr algn="ctr" fontAlgn="ctr"/>
                      <a:r>
                        <a:rPr lang="fr-FR" sz="1000" u="none" strike="noStrike">
                          <a:effectLst/>
                        </a:rPr>
                        <a:t> </a:t>
                      </a:r>
                      <a:endParaRPr lang="fr-FR" sz="1000" b="0" i="0" u="none" strike="noStrike">
                        <a:effectLst/>
                        <a:latin typeface="Arial" panose="020B0604020202020204" pitchFamily="34" charset="0"/>
                      </a:endParaRPr>
                    </a:p>
                  </a:txBody>
                  <a:tcPr marL="9525" marR="9525" marT="9525" marB="0" anchor="ctr"/>
                </a:tc>
                <a:tc>
                  <a:txBody>
                    <a:bodyPr/>
                    <a:lstStyle/>
                    <a:p>
                      <a:pPr algn="ctr" fontAlgn="ctr"/>
                      <a:r>
                        <a:rPr lang="fr-FR" sz="1000" u="none" strike="noStrike">
                          <a:effectLst/>
                        </a:rPr>
                        <a:t> </a:t>
                      </a:r>
                      <a:endParaRPr lang="fr-FR" sz="1000" b="0" i="0" u="none" strike="noStrike">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l" fontAlgn="b"/>
                      <a:r>
                        <a:rPr lang="fr-FR" sz="1000" u="none" strike="noStrike" dirty="0">
                          <a:effectLst/>
                        </a:rPr>
                        <a:t> </a:t>
                      </a:r>
                      <a:endParaRPr lang="fr-FR" sz="1000" b="0" i="0" u="none" strike="noStrike" dirty="0">
                        <a:effectLst/>
                        <a:latin typeface="Arial" panose="020B0604020202020204" pitchFamily="34" charset="0"/>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2297492063"/>
                  </a:ext>
                </a:extLst>
              </a:tr>
            </a:tbl>
          </a:graphicData>
        </a:graphic>
      </p:graphicFrame>
      <p:sp>
        <p:nvSpPr>
          <p:cNvPr id="15" name="ZoneTexte 14">
            <a:extLst>
              <a:ext uri="{FF2B5EF4-FFF2-40B4-BE49-F238E27FC236}">
                <a16:creationId xmlns:a16="http://schemas.microsoft.com/office/drawing/2014/main" id="{ABFCD3FB-0C57-442C-BB56-4B910A5597F3}"/>
              </a:ext>
            </a:extLst>
          </p:cNvPr>
          <p:cNvSpPr txBox="1"/>
          <p:nvPr/>
        </p:nvSpPr>
        <p:spPr>
          <a:xfrm>
            <a:off x="4247175" y="6017796"/>
            <a:ext cx="7106625" cy="338554"/>
          </a:xfrm>
          <a:prstGeom prst="rect">
            <a:avLst/>
          </a:prstGeom>
          <a:noFill/>
        </p:spPr>
        <p:txBody>
          <a:bodyPr wrap="none" rtlCol="0">
            <a:spAutoFit/>
          </a:bodyPr>
          <a:lstStyle/>
          <a:p>
            <a:r>
              <a:rPr lang="fr-FR" sz="1600" dirty="0">
                <a:solidFill>
                  <a:schemeClr val="accent1">
                    <a:lumMod val="75000"/>
                  </a:schemeClr>
                </a:solidFill>
              </a:rPr>
              <a:t>Proposition de planchage de la surcharge 1000 </a:t>
            </a:r>
            <a:r>
              <a:rPr lang="fr-FR" sz="1600" dirty="0" err="1">
                <a:solidFill>
                  <a:schemeClr val="accent1">
                    <a:lumMod val="75000"/>
                  </a:schemeClr>
                </a:solidFill>
              </a:rPr>
              <a:t>fcfa</a:t>
            </a:r>
            <a:r>
              <a:rPr lang="fr-FR" sz="1600" dirty="0">
                <a:solidFill>
                  <a:schemeClr val="accent1">
                    <a:lumMod val="75000"/>
                  </a:schemeClr>
                </a:solidFill>
              </a:rPr>
              <a:t>, timbre « conseil de l’entente »</a:t>
            </a:r>
          </a:p>
        </p:txBody>
      </p:sp>
      <p:pic>
        <p:nvPicPr>
          <p:cNvPr id="19" name="Image 18">
            <a:extLst>
              <a:ext uri="{FF2B5EF4-FFF2-40B4-BE49-F238E27FC236}">
                <a16:creationId xmlns:a16="http://schemas.microsoft.com/office/drawing/2014/main" id="{7292C542-2B1E-43E6-AA22-D70BA552A740}"/>
              </a:ext>
            </a:extLst>
          </p:cNvPr>
          <p:cNvPicPr>
            <a:picLocks noChangeAspect="1"/>
          </p:cNvPicPr>
          <p:nvPr/>
        </p:nvPicPr>
        <p:blipFill>
          <a:blip r:embed="rId5"/>
          <a:stretch>
            <a:fillRect/>
          </a:stretch>
        </p:blipFill>
        <p:spPr>
          <a:xfrm>
            <a:off x="445027" y="5696168"/>
            <a:ext cx="1241102" cy="423386"/>
          </a:xfrm>
          <a:prstGeom prst="rect">
            <a:avLst/>
          </a:prstGeom>
        </p:spPr>
      </p:pic>
      <p:pic>
        <p:nvPicPr>
          <p:cNvPr id="21" name="Image 20">
            <a:extLst>
              <a:ext uri="{FF2B5EF4-FFF2-40B4-BE49-F238E27FC236}">
                <a16:creationId xmlns:a16="http://schemas.microsoft.com/office/drawing/2014/main" id="{DF0A3449-0539-4816-8C5B-5130CAD5D701}"/>
              </a:ext>
            </a:extLst>
          </p:cNvPr>
          <p:cNvPicPr>
            <a:picLocks noChangeAspect="1"/>
          </p:cNvPicPr>
          <p:nvPr/>
        </p:nvPicPr>
        <p:blipFill>
          <a:blip r:embed="rId6"/>
          <a:stretch>
            <a:fillRect/>
          </a:stretch>
        </p:blipFill>
        <p:spPr>
          <a:xfrm>
            <a:off x="1440761" y="6187073"/>
            <a:ext cx="1249403" cy="444140"/>
          </a:xfrm>
          <a:prstGeom prst="rect">
            <a:avLst/>
          </a:prstGeom>
        </p:spPr>
      </p:pic>
      <p:pic>
        <p:nvPicPr>
          <p:cNvPr id="23" name="Image 22">
            <a:extLst>
              <a:ext uri="{FF2B5EF4-FFF2-40B4-BE49-F238E27FC236}">
                <a16:creationId xmlns:a16="http://schemas.microsoft.com/office/drawing/2014/main" id="{248D6FC1-FC25-44D6-BB50-DF056597C3C2}"/>
              </a:ext>
            </a:extLst>
          </p:cNvPr>
          <p:cNvPicPr>
            <a:picLocks noChangeAspect="1"/>
          </p:cNvPicPr>
          <p:nvPr/>
        </p:nvPicPr>
        <p:blipFill>
          <a:blip r:embed="rId7"/>
          <a:stretch>
            <a:fillRect/>
          </a:stretch>
        </p:blipFill>
        <p:spPr>
          <a:xfrm>
            <a:off x="2541765" y="5660886"/>
            <a:ext cx="1315816" cy="493950"/>
          </a:xfrm>
          <a:prstGeom prst="rect">
            <a:avLst/>
          </a:prstGeom>
        </p:spPr>
      </p:pic>
    </p:spTree>
    <p:extLst>
      <p:ext uri="{BB962C8B-B14F-4D97-AF65-F5344CB8AC3E}">
        <p14:creationId xmlns:p14="http://schemas.microsoft.com/office/powerpoint/2010/main" val="1380548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752725" y="403226"/>
            <a:ext cx="7305675" cy="1070792"/>
          </a:xfrm>
        </p:spPr>
        <p:txBody>
          <a:bodyPr>
            <a:normAutofit/>
          </a:bodyPr>
          <a:lstStyle/>
          <a:p>
            <a:pPr algn="ctr"/>
            <a:r>
              <a:rPr lang="fr-FR" dirty="0">
                <a:solidFill>
                  <a:schemeClr val="accent1">
                    <a:lumMod val="75000"/>
                  </a:schemeClr>
                </a:solidFill>
              </a:rPr>
              <a:t>Les surchargés au Bénin</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15</a:t>
            </a:fld>
            <a:endParaRPr lang="en-US" dirty="0">
              <a:solidFill>
                <a:schemeClr val="bg1"/>
              </a:solidFill>
            </a:endParaRPr>
          </a:p>
        </p:txBody>
      </p:sp>
      <p:sp>
        <p:nvSpPr>
          <p:cNvPr id="4" name="ZoneTexte 3"/>
          <p:cNvSpPr txBox="1"/>
          <p:nvPr/>
        </p:nvSpPr>
        <p:spPr>
          <a:xfrm>
            <a:off x="426080" y="1540552"/>
            <a:ext cx="7503731" cy="1754326"/>
          </a:xfrm>
          <a:prstGeom prst="rect">
            <a:avLst/>
          </a:prstGeom>
          <a:noFill/>
        </p:spPr>
        <p:txBody>
          <a:bodyPr wrap="square" rtlCol="0">
            <a:spAutoFit/>
          </a:bodyPr>
          <a:lstStyle/>
          <a:p>
            <a:r>
              <a:rPr lang="fr-FR" dirty="0">
                <a:solidFill>
                  <a:schemeClr val="accent1">
                    <a:lumMod val="75000"/>
                  </a:schemeClr>
                </a:solidFill>
              </a:rPr>
              <a:t>2005 et 2007 : surcharges sur des séries émises ou non-émises de 1997 à 2000 et sur les séries de 2003-2004. </a:t>
            </a:r>
          </a:p>
          <a:p>
            <a:r>
              <a:rPr lang="fr-FR" dirty="0">
                <a:solidFill>
                  <a:schemeClr val="accent1">
                    <a:lumMod val="75000"/>
                  </a:schemeClr>
                </a:solidFill>
              </a:rPr>
              <a:t>Modification de la valeur faciale : besoin de timbres- poste à 175 </a:t>
            </a:r>
            <a:r>
              <a:rPr lang="fr-FR" dirty="0" err="1">
                <a:solidFill>
                  <a:schemeClr val="accent1">
                    <a:lumMod val="75000"/>
                  </a:schemeClr>
                </a:solidFill>
              </a:rPr>
              <a:t>fcfa</a:t>
            </a:r>
            <a:r>
              <a:rPr lang="fr-FR" dirty="0">
                <a:solidFill>
                  <a:schemeClr val="accent1">
                    <a:lumMod val="75000"/>
                  </a:schemeClr>
                </a:solidFill>
              </a:rPr>
              <a:t>.</a:t>
            </a:r>
          </a:p>
          <a:p>
            <a:r>
              <a:rPr lang="fr-FR" dirty="0">
                <a:solidFill>
                  <a:schemeClr val="accent1">
                    <a:lumMod val="75000"/>
                  </a:schemeClr>
                </a:solidFill>
              </a:rPr>
              <a:t>Apparition de valeurs faciales élevées : surcharge à 5000 </a:t>
            </a:r>
            <a:r>
              <a:rPr lang="fr-FR" dirty="0" err="1">
                <a:solidFill>
                  <a:schemeClr val="accent1">
                    <a:lumMod val="75000"/>
                  </a:schemeClr>
                </a:solidFill>
              </a:rPr>
              <a:t>fcfa</a:t>
            </a:r>
            <a:r>
              <a:rPr lang="fr-FR" dirty="0">
                <a:solidFill>
                  <a:schemeClr val="accent1">
                    <a:lumMod val="75000"/>
                  </a:schemeClr>
                </a:solidFill>
              </a:rPr>
              <a:t> (soit 7,62 €).</a:t>
            </a:r>
          </a:p>
          <a:p>
            <a:r>
              <a:rPr lang="fr-FR" dirty="0">
                <a:solidFill>
                  <a:schemeClr val="accent1">
                    <a:lumMod val="75000"/>
                  </a:schemeClr>
                </a:solidFill>
              </a:rPr>
              <a:t>Quelques variétés.</a:t>
            </a:r>
          </a:p>
          <a:p>
            <a:r>
              <a:rPr lang="fr-FR" dirty="0">
                <a:solidFill>
                  <a:schemeClr val="accent1">
                    <a:lumMod val="75000"/>
                  </a:schemeClr>
                </a:solidFill>
              </a:rPr>
              <a:t>Planchage : reste à réaliser !</a:t>
            </a:r>
          </a:p>
        </p:txBody>
      </p:sp>
      <p:pic>
        <p:nvPicPr>
          <p:cNvPr id="6" name="Image 5">
            <a:extLst>
              <a:ext uri="{FF2B5EF4-FFF2-40B4-BE49-F238E27FC236}">
                <a16:creationId xmlns:a16="http://schemas.microsoft.com/office/drawing/2014/main" id="{1546201A-0BBB-4A66-82AA-2A0506BD44B6}"/>
              </a:ext>
            </a:extLst>
          </p:cNvPr>
          <p:cNvPicPr>
            <a:picLocks noChangeAspect="1"/>
          </p:cNvPicPr>
          <p:nvPr/>
        </p:nvPicPr>
        <p:blipFill>
          <a:blip r:embed="rId2"/>
          <a:stretch>
            <a:fillRect/>
          </a:stretch>
        </p:blipFill>
        <p:spPr>
          <a:xfrm>
            <a:off x="3465919" y="3361412"/>
            <a:ext cx="2150018" cy="3179661"/>
          </a:xfrm>
          <a:prstGeom prst="rect">
            <a:avLst/>
          </a:prstGeom>
        </p:spPr>
      </p:pic>
      <p:pic>
        <p:nvPicPr>
          <p:cNvPr id="8" name="Image 7">
            <a:extLst>
              <a:ext uri="{FF2B5EF4-FFF2-40B4-BE49-F238E27FC236}">
                <a16:creationId xmlns:a16="http://schemas.microsoft.com/office/drawing/2014/main" id="{3D919F53-2F37-4684-A115-A228E0153640}"/>
              </a:ext>
            </a:extLst>
          </p:cNvPr>
          <p:cNvPicPr>
            <a:picLocks noChangeAspect="1"/>
          </p:cNvPicPr>
          <p:nvPr/>
        </p:nvPicPr>
        <p:blipFill>
          <a:blip r:embed="rId3"/>
          <a:stretch>
            <a:fillRect/>
          </a:stretch>
        </p:blipFill>
        <p:spPr>
          <a:xfrm>
            <a:off x="8009236" y="1474018"/>
            <a:ext cx="3638435" cy="1318755"/>
          </a:xfrm>
          <a:prstGeom prst="rect">
            <a:avLst/>
          </a:prstGeom>
        </p:spPr>
      </p:pic>
      <p:pic>
        <p:nvPicPr>
          <p:cNvPr id="12" name="Image 11">
            <a:extLst>
              <a:ext uri="{FF2B5EF4-FFF2-40B4-BE49-F238E27FC236}">
                <a16:creationId xmlns:a16="http://schemas.microsoft.com/office/drawing/2014/main" id="{60CA4C6D-5348-449C-889D-D0CF8BA3AB3F}"/>
              </a:ext>
            </a:extLst>
          </p:cNvPr>
          <p:cNvPicPr>
            <a:picLocks noChangeAspect="1"/>
          </p:cNvPicPr>
          <p:nvPr/>
        </p:nvPicPr>
        <p:blipFill>
          <a:blip r:embed="rId4"/>
          <a:stretch>
            <a:fillRect/>
          </a:stretch>
        </p:blipFill>
        <p:spPr>
          <a:xfrm>
            <a:off x="5782580" y="3095625"/>
            <a:ext cx="5088911" cy="3625850"/>
          </a:xfrm>
          <a:prstGeom prst="rect">
            <a:avLst/>
          </a:prstGeom>
        </p:spPr>
      </p:pic>
      <p:pic>
        <p:nvPicPr>
          <p:cNvPr id="24" name="Image 23">
            <a:extLst>
              <a:ext uri="{FF2B5EF4-FFF2-40B4-BE49-F238E27FC236}">
                <a16:creationId xmlns:a16="http://schemas.microsoft.com/office/drawing/2014/main" id="{DCA6CEF8-2BDB-40E9-8577-180319179C54}"/>
              </a:ext>
            </a:extLst>
          </p:cNvPr>
          <p:cNvPicPr>
            <a:picLocks noChangeAspect="1"/>
          </p:cNvPicPr>
          <p:nvPr/>
        </p:nvPicPr>
        <p:blipFill>
          <a:blip r:embed="rId5"/>
          <a:stretch>
            <a:fillRect/>
          </a:stretch>
        </p:blipFill>
        <p:spPr>
          <a:xfrm>
            <a:off x="11009639" y="3095625"/>
            <a:ext cx="920689" cy="1224421"/>
          </a:xfrm>
          <a:prstGeom prst="rect">
            <a:avLst/>
          </a:prstGeom>
        </p:spPr>
      </p:pic>
      <p:pic>
        <p:nvPicPr>
          <p:cNvPr id="26" name="Image 25">
            <a:extLst>
              <a:ext uri="{FF2B5EF4-FFF2-40B4-BE49-F238E27FC236}">
                <a16:creationId xmlns:a16="http://schemas.microsoft.com/office/drawing/2014/main" id="{444D471D-16A3-4D71-9F93-DA13B7C4A1D3}"/>
              </a:ext>
            </a:extLst>
          </p:cNvPr>
          <p:cNvPicPr>
            <a:picLocks noChangeAspect="1"/>
          </p:cNvPicPr>
          <p:nvPr/>
        </p:nvPicPr>
        <p:blipFill>
          <a:blip r:embed="rId6"/>
          <a:stretch>
            <a:fillRect/>
          </a:stretch>
        </p:blipFill>
        <p:spPr>
          <a:xfrm>
            <a:off x="1223380" y="5043868"/>
            <a:ext cx="1152144" cy="1495044"/>
          </a:xfrm>
          <a:prstGeom prst="rect">
            <a:avLst/>
          </a:prstGeom>
        </p:spPr>
      </p:pic>
      <p:pic>
        <p:nvPicPr>
          <p:cNvPr id="7" name="Image 6">
            <a:extLst>
              <a:ext uri="{FF2B5EF4-FFF2-40B4-BE49-F238E27FC236}">
                <a16:creationId xmlns:a16="http://schemas.microsoft.com/office/drawing/2014/main" id="{F6E67DC9-A0EA-4EE2-A9BF-FD7266C1E59B}"/>
              </a:ext>
            </a:extLst>
          </p:cNvPr>
          <p:cNvPicPr>
            <a:picLocks noChangeAspect="1"/>
          </p:cNvPicPr>
          <p:nvPr/>
        </p:nvPicPr>
        <p:blipFill>
          <a:blip r:embed="rId7"/>
          <a:stretch>
            <a:fillRect/>
          </a:stretch>
        </p:blipFill>
        <p:spPr>
          <a:xfrm>
            <a:off x="186107" y="3446304"/>
            <a:ext cx="3088937" cy="1181655"/>
          </a:xfrm>
          <a:prstGeom prst="rect">
            <a:avLst/>
          </a:prstGeom>
        </p:spPr>
      </p:pic>
      <p:sp>
        <p:nvSpPr>
          <p:cNvPr id="9" name="ZoneTexte 8">
            <a:extLst>
              <a:ext uri="{FF2B5EF4-FFF2-40B4-BE49-F238E27FC236}">
                <a16:creationId xmlns:a16="http://schemas.microsoft.com/office/drawing/2014/main" id="{7A23F794-59C5-4C9C-BDDD-A657E0821553}"/>
              </a:ext>
            </a:extLst>
          </p:cNvPr>
          <p:cNvSpPr txBox="1"/>
          <p:nvPr/>
        </p:nvSpPr>
        <p:spPr>
          <a:xfrm>
            <a:off x="103366" y="4600788"/>
            <a:ext cx="3254417" cy="338554"/>
          </a:xfrm>
          <a:prstGeom prst="rect">
            <a:avLst/>
          </a:prstGeom>
          <a:noFill/>
        </p:spPr>
        <p:txBody>
          <a:bodyPr wrap="none" rtlCol="0">
            <a:spAutoFit/>
          </a:bodyPr>
          <a:lstStyle/>
          <a:p>
            <a:r>
              <a:rPr lang="fr-FR" sz="1600" dirty="0">
                <a:solidFill>
                  <a:schemeClr val="accent1">
                    <a:lumMod val="75000"/>
                  </a:schemeClr>
                </a:solidFill>
              </a:rPr>
              <a:t>Surcharge avec variété sur non-émis</a:t>
            </a:r>
          </a:p>
        </p:txBody>
      </p:sp>
    </p:spTree>
    <p:extLst>
      <p:ext uri="{BB962C8B-B14F-4D97-AF65-F5344CB8AC3E}">
        <p14:creationId xmlns:p14="http://schemas.microsoft.com/office/powerpoint/2010/main" val="2689774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33350" y="390027"/>
            <a:ext cx="7496175" cy="849145"/>
          </a:xfrm>
        </p:spPr>
        <p:txBody>
          <a:bodyPr>
            <a:normAutofit/>
          </a:bodyPr>
          <a:lstStyle/>
          <a:p>
            <a:pPr algn="ctr"/>
            <a:r>
              <a:rPr lang="fr-FR" dirty="0">
                <a:solidFill>
                  <a:schemeClr val="accent1">
                    <a:lumMod val="75000"/>
                  </a:schemeClr>
                </a:solidFill>
              </a:rPr>
              <a:t>Les surchargés au Bénin</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16</a:t>
            </a:fld>
            <a:endParaRPr lang="en-US" dirty="0">
              <a:solidFill>
                <a:schemeClr val="bg1"/>
              </a:solidFill>
            </a:endParaRPr>
          </a:p>
        </p:txBody>
      </p:sp>
      <p:sp>
        <p:nvSpPr>
          <p:cNvPr id="4" name="ZoneTexte 3"/>
          <p:cNvSpPr txBox="1"/>
          <p:nvPr/>
        </p:nvSpPr>
        <p:spPr>
          <a:xfrm>
            <a:off x="205845" y="1418235"/>
            <a:ext cx="5167420" cy="3262432"/>
          </a:xfrm>
          <a:prstGeom prst="rect">
            <a:avLst/>
          </a:prstGeom>
          <a:noFill/>
        </p:spPr>
        <p:txBody>
          <a:bodyPr wrap="square" rtlCol="0">
            <a:spAutoFit/>
          </a:bodyPr>
          <a:lstStyle/>
          <a:p>
            <a:r>
              <a:rPr lang="fr-FR" b="1" dirty="0">
                <a:solidFill>
                  <a:schemeClr val="accent1">
                    <a:lumMod val="75000"/>
                  </a:schemeClr>
                </a:solidFill>
              </a:rPr>
              <a:t>2008 – 2009 : Épuisement du stock </a:t>
            </a:r>
          </a:p>
          <a:p>
            <a:r>
              <a:rPr lang="fr-FR" b="1" dirty="0">
                <a:solidFill>
                  <a:schemeClr val="accent1">
                    <a:lumMod val="75000"/>
                  </a:schemeClr>
                </a:solidFill>
              </a:rPr>
              <a:t>de timbres anciens au caveau</a:t>
            </a:r>
          </a:p>
          <a:p>
            <a:endParaRPr lang="fr-FR" sz="800" dirty="0">
              <a:solidFill>
                <a:schemeClr val="accent1">
                  <a:lumMod val="75000"/>
                </a:schemeClr>
              </a:solidFill>
            </a:endParaRPr>
          </a:p>
          <a:p>
            <a:pPr marL="285750" indent="-285750">
              <a:buFont typeface="Arial" panose="020B0604020202020204" pitchFamily="34" charset="0"/>
              <a:buChar char="•"/>
            </a:pPr>
            <a:r>
              <a:rPr lang="fr-FR" dirty="0">
                <a:solidFill>
                  <a:schemeClr val="accent1">
                    <a:lumMod val="75000"/>
                  </a:schemeClr>
                </a:solidFill>
              </a:rPr>
              <a:t>Timbres de 1960 à 1975, mot « Dahomey » barré.</a:t>
            </a:r>
          </a:p>
          <a:p>
            <a:pPr marL="285750" indent="-285750">
              <a:buFont typeface="Arial" panose="020B0604020202020204" pitchFamily="34" charset="0"/>
              <a:buChar char="•"/>
            </a:pPr>
            <a:r>
              <a:rPr lang="fr-FR" dirty="0">
                <a:solidFill>
                  <a:schemeClr val="accent1">
                    <a:lumMod val="75000"/>
                  </a:schemeClr>
                </a:solidFill>
              </a:rPr>
              <a:t>Surcharges de 2008 : 35 valeurs.</a:t>
            </a:r>
          </a:p>
          <a:p>
            <a:pPr marL="285750" indent="-285750">
              <a:buFont typeface="Arial" panose="020B0604020202020204" pitchFamily="34" charset="0"/>
              <a:buChar char="•"/>
            </a:pPr>
            <a:r>
              <a:rPr lang="fr-FR" dirty="0">
                <a:solidFill>
                  <a:schemeClr val="accent1">
                    <a:lumMod val="75000"/>
                  </a:schemeClr>
                </a:solidFill>
              </a:rPr>
              <a:t>Surcharges de 2009 : 179 valeurs recensées à ce jour, des découvertes encore possibles.</a:t>
            </a:r>
          </a:p>
          <a:p>
            <a:pPr marL="285750" indent="-285750">
              <a:buFont typeface="Arial" panose="020B0604020202020204" pitchFamily="34" charset="0"/>
              <a:buChar char="•"/>
            </a:pPr>
            <a:r>
              <a:rPr lang="fr-FR" dirty="0">
                <a:solidFill>
                  <a:schemeClr val="accent1">
                    <a:lumMod val="75000"/>
                  </a:schemeClr>
                </a:solidFill>
              </a:rPr>
              <a:t>Documentation officielle disponible, avec tirages (de 225 à 44.500 exemplaires).</a:t>
            </a:r>
          </a:p>
          <a:p>
            <a:pPr marL="285750" indent="-285750">
              <a:buFont typeface="Arial" panose="020B0604020202020204" pitchFamily="34" charset="0"/>
              <a:buChar char="•"/>
            </a:pPr>
            <a:r>
              <a:rPr lang="fr-FR" dirty="0">
                <a:solidFill>
                  <a:schemeClr val="accent1">
                    <a:lumMod val="75000"/>
                  </a:schemeClr>
                </a:solidFill>
              </a:rPr>
              <a:t>Gomme systématiquement jaunie pour les plus anciens.</a:t>
            </a:r>
          </a:p>
          <a:p>
            <a:pPr marL="285750" indent="-285750">
              <a:buFont typeface="Arial" panose="020B0604020202020204" pitchFamily="34" charset="0"/>
              <a:buChar char="•"/>
            </a:pPr>
            <a:r>
              <a:rPr lang="fr-FR" dirty="0">
                <a:solidFill>
                  <a:schemeClr val="accent1">
                    <a:lumMod val="75000"/>
                  </a:schemeClr>
                </a:solidFill>
              </a:rPr>
              <a:t>Variétés d’impression.</a:t>
            </a:r>
          </a:p>
        </p:txBody>
      </p:sp>
      <p:pic>
        <p:nvPicPr>
          <p:cNvPr id="6" name="Image 5">
            <a:extLst>
              <a:ext uri="{FF2B5EF4-FFF2-40B4-BE49-F238E27FC236}">
                <a16:creationId xmlns:a16="http://schemas.microsoft.com/office/drawing/2014/main" id="{C3443B8F-BFC7-4B76-9556-F4605228B673}"/>
              </a:ext>
            </a:extLst>
          </p:cNvPr>
          <p:cNvPicPr>
            <a:picLocks noChangeAspect="1"/>
          </p:cNvPicPr>
          <p:nvPr/>
        </p:nvPicPr>
        <p:blipFill>
          <a:blip r:embed="rId2"/>
          <a:stretch>
            <a:fillRect/>
          </a:stretch>
        </p:blipFill>
        <p:spPr>
          <a:xfrm>
            <a:off x="7734300" y="74845"/>
            <a:ext cx="4328266" cy="6349247"/>
          </a:xfrm>
          <a:prstGeom prst="rect">
            <a:avLst/>
          </a:prstGeom>
        </p:spPr>
      </p:pic>
      <p:pic>
        <p:nvPicPr>
          <p:cNvPr id="12" name="Image 11">
            <a:extLst>
              <a:ext uri="{FF2B5EF4-FFF2-40B4-BE49-F238E27FC236}">
                <a16:creationId xmlns:a16="http://schemas.microsoft.com/office/drawing/2014/main" id="{CD9A670C-F490-461F-BD11-4C604E1EC0DF}"/>
              </a:ext>
            </a:extLst>
          </p:cNvPr>
          <p:cNvPicPr>
            <a:picLocks noChangeAspect="1"/>
          </p:cNvPicPr>
          <p:nvPr/>
        </p:nvPicPr>
        <p:blipFill>
          <a:blip r:embed="rId3"/>
          <a:stretch>
            <a:fillRect/>
          </a:stretch>
        </p:blipFill>
        <p:spPr>
          <a:xfrm>
            <a:off x="205844" y="4845163"/>
            <a:ext cx="2926851" cy="1470383"/>
          </a:xfrm>
          <a:prstGeom prst="rect">
            <a:avLst/>
          </a:prstGeom>
        </p:spPr>
      </p:pic>
      <p:pic>
        <p:nvPicPr>
          <p:cNvPr id="16" name="Image 15">
            <a:extLst>
              <a:ext uri="{FF2B5EF4-FFF2-40B4-BE49-F238E27FC236}">
                <a16:creationId xmlns:a16="http://schemas.microsoft.com/office/drawing/2014/main" id="{6F6B451B-6D70-45F6-A056-B716671EA05B}"/>
              </a:ext>
            </a:extLst>
          </p:cNvPr>
          <p:cNvPicPr>
            <a:picLocks noChangeAspect="1"/>
          </p:cNvPicPr>
          <p:nvPr/>
        </p:nvPicPr>
        <p:blipFill>
          <a:blip r:embed="rId4"/>
          <a:stretch>
            <a:fillRect/>
          </a:stretch>
        </p:blipFill>
        <p:spPr>
          <a:xfrm>
            <a:off x="5490210" y="1679250"/>
            <a:ext cx="1920240" cy="1149096"/>
          </a:xfrm>
          <a:prstGeom prst="rect">
            <a:avLst/>
          </a:prstGeom>
        </p:spPr>
      </p:pic>
      <p:pic>
        <p:nvPicPr>
          <p:cNvPr id="7" name="Image 6">
            <a:extLst>
              <a:ext uri="{FF2B5EF4-FFF2-40B4-BE49-F238E27FC236}">
                <a16:creationId xmlns:a16="http://schemas.microsoft.com/office/drawing/2014/main" id="{152D3185-779D-44E9-AF22-B5216A11214B}"/>
              </a:ext>
            </a:extLst>
          </p:cNvPr>
          <p:cNvPicPr>
            <a:picLocks noChangeAspect="1"/>
          </p:cNvPicPr>
          <p:nvPr/>
        </p:nvPicPr>
        <p:blipFill>
          <a:blip r:embed="rId5"/>
          <a:stretch>
            <a:fillRect/>
          </a:stretch>
        </p:blipFill>
        <p:spPr>
          <a:xfrm>
            <a:off x="5493271" y="3977729"/>
            <a:ext cx="1902895" cy="2418633"/>
          </a:xfrm>
          <a:prstGeom prst="rect">
            <a:avLst/>
          </a:prstGeom>
        </p:spPr>
      </p:pic>
      <p:sp>
        <p:nvSpPr>
          <p:cNvPr id="8" name="ZoneTexte 7">
            <a:extLst>
              <a:ext uri="{FF2B5EF4-FFF2-40B4-BE49-F238E27FC236}">
                <a16:creationId xmlns:a16="http://schemas.microsoft.com/office/drawing/2014/main" id="{F2C7AFFB-237E-4760-A7C2-AF6EEFBB681E}"/>
              </a:ext>
            </a:extLst>
          </p:cNvPr>
          <p:cNvSpPr txBox="1"/>
          <p:nvPr/>
        </p:nvSpPr>
        <p:spPr>
          <a:xfrm>
            <a:off x="5548160" y="2864428"/>
            <a:ext cx="1848006" cy="1077218"/>
          </a:xfrm>
          <a:prstGeom prst="rect">
            <a:avLst/>
          </a:prstGeom>
          <a:noFill/>
        </p:spPr>
        <p:txBody>
          <a:bodyPr wrap="none" rtlCol="0">
            <a:spAutoFit/>
          </a:bodyPr>
          <a:lstStyle/>
          <a:p>
            <a:pPr algn="ctr"/>
            <a:r>
              <a:rPr lang="fr-FR" sz="1600" dirty="0">
                <a:solidFill>
                  <a:schemeClr val="accent1">
                    <a:lumMod val="75000"/>
                  </a:schemeClr>
                </a:solidFill>
              </a:rPr>
              <a:t>Timbre de </a:t>
            </a:r>
          </a:p>
          <a:p>
            <a:pPr algn="ctr"/>
            <a:r>
              <a:rPr lang="fr-FR" sz="1600" dirty="0">
                <a:solidFill>
                  <a:schemeClr val="accent1">
                    <a:lumMod val="75000"/>
                  </a:schemeClr>
                </a:solidFill>
              </a:rPr>
              <a:t>l’autonomie interne</a:t>
            </a:r>
          </a:p>
          <a:p>
            <a:pPr algn="ctr"/>
            <a:r>
              <a:rPr lang="fr-FR" sz="1600" dirty="0">
                <a:solidFill>
                  <a:schemeClr val="accent1">
                    <a:lumMod val="75000"/>
                  </a:schemeClr>
                </a:solidFill>
              </a:rPr>
              <a:t>(avril 1960) </a:t>
            </a:r>
          </a:p>
          <a:p>
            <a:pPr algn="ctr"/>
            <a:r>
              <a:rPr lang="fr-FR" sz="1600" dirty="0">
                <a:solidFill>
                  <a:schemeClr val="accent1">
                    <a:lumMod val="75000"/>
                  </a:schemeClr>
                </a:solidFill>
              </a:rPr>
              <a:t>surchargé en 2009</a:t>
            </a:r>
          </a:p>
        </p:txBody>
      </p:sp>
      <p:pic>
        <p:nvPicPr>
          <p:cNvPr id="10" name="Image 9">
            <a:extLst>
              <a:ext uri="{FF2B5EF4-FFF2-40B4-BE49-F238E27FC236}">
                <a16:creationId xmlns:a16="http://schemas.microsoft.com/office/drawing/2014/main" id="{7EEFD853-39F7-4D85-97F7-9EE6C8845686}"/>
              </a:ext>
            </a:extLst>
          </p:cNvPr>
          <p:cNvPicPr>
            <a:picLocks noChangeAspect="1"/>
          </p:cNvPicPr>
          <p:nvPr/>
        </p:nvPicPr>
        <p:blipFill>
          <a:blip r:embed="rId6"/>
          <a:stretch>
            <a:fillRect/>
          </a:stretch>
        </p:blipFill>
        <p:spPr>
          <a:xfrm>
            <a:off x="3738879" y="5626077"/>
            <a:ext cx="1026903" cy="798015"/>
          </a:xfrm>
          <a:prstGeom prst="rect">
            <a:avLst/>
          </a:prstGeom>
        </p:spPr>
      </p:pic>
      <p:pic>
        <p:nvPicPr>
          <p:cNvPr id="13" name="Image 12">
            <a:extLst>
              <a:ext uri="{FF2B5EF4-FFF2-40B4-BE49-F238E27FC236}">
                <a16:creationId xmlns:a16="http://schemas.microsoft.com/office/drawing/2014/main" id="{A2F43DF4-475C-447E-B179-D6285DA29D99}"/>
              </a:ext>
            </a:extLst>
          </p:cNvPr>
          <p:cNvPicPr>
            <a:picLocks noChangeAspect="1"/>
          </p:cNvPicPr>
          <p:nvPr/>
        </p:nvPicPr>
        <p:blipFill>
          <a:blip r:embed="rId7"/>
          <a:stretch>
            <a:fillRect/>
          </a:stretch>
        </p:blipFill>
        <p:spPr>
          <a:xfrm>
            <a:off x="3317811" y="4435588"/>
            <a:ext cx="1911096" cy="1170432"/>
          </a:xfrm>
          <a:prstGeom prst="rect">
            <a:avLst/>
          </a:prstGeom>
        </p:spPr>
      </p:pic>
    </p:spTree>
    <p:extLst>
      <p:ext uri="{BB962C8B-B14F-4D97-AF65-F5344CB8AC3E}">
        <p14:creationId xmlns:p14="http://schemas.microsoft.com/office/powerpoint/2010/main" val="2349854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56104" y="413109"/>
            <a:ext cx="7496175" cy="849145"/>
          </a:xfrm>
        </p:spPr>
        <p:txBody>
          <a:bodyPr>
            <a:normAutofit/>
          </a:bodyPr>
          <a:lstStyle/>
          <a:p>
            <a:pPr algn="ctr"/>
            <a:r>
              <a:rPr lang="fr-FR" dirty="0">
                <a:solidFill>
                  <a:schemeClr val="accent1">
                    <a:lumMod val="75000"/>
                  </a:schemeClr>
                </a:solidFill>
              </a:rPr>
              <a:t>Les surchargés au Bénin</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17</a:t>
            </a:fld>
            <a:endParaRPr lang="en-US" dirty="0">
              <a:solidFill>
                <a:schemeClr val="bg1"/>
              </a:solidFill>
            </a:endParaRPr>
          </a:p>
        </p:txBody>
      </p:sp>
      <p:sp>
        <p:nvSpPr>
          <p:cNvPr id="4" name="ZoneTexte 3"/>
          <p:cNvSpPr txBox="1"/>
          <p:nvPr/>
        </p:nvSpPr>
        <p:spPr>
          <a:xfrm>
            <a:off x="389451" y="1423712"/>
            <a:ext cx="5076115" cy="2431435"/>
          </a:xfrm>
          <a:prstGeom prst="rect">
            <a:avLst/>
          </a:prstGeom>
          <a:noFill/>
        </p:spPr>
        <p:txBody>
          <a:bodyPr wrap="square" rtlCol="0">
            <a:spAutoFit/>
          </a:bodyPr>
          <a:lstStyle/>
          <a:p>
            <a:r>
              <a:rPr lang="fr-FR" b="1" dirty="0">
                <a:solidFill>
                  <a:schemeClr val="accent1">
                    <a:lumMod val="75000"/>
                  </a:schemeClr>
                </a:solidFill>
              </a:rPr>
              <a:t>La surcharge COLIS POSTAUX</a:t>
            </a:r>
          </a:p>
          <a:p>
            <a:endParaRPr lang="fr-FR" sz="800" dirty="0">
              <a:solidFill>
                <a:schemeClr val="accent1">
                  <a:lumMod val="75000"/>
                </a:schemeClr>
              </a:solidFill>
            </a:endParaRPr>
          </a:p>
          <a:p>
            <a:pPr marL="285750" indent="-285750">
              <a:buFont typeface="Arial" panose="020B0604020202020204" pitchFamily="34" charset="0"/>
              <a:buChar char="•"/>
            </a:pPr>
            <a:r>
              <a:rPr lang="fr-FR" dirty="0">
                <a:solidFill>
                  <a:schemeClr val="accent1">
                    <a:lumMod val="75000"/>
                  </a:schemeClr>
                </a:solidFill>
              </a:rPr>
              <a:t>Timbres de la république du Dahomey ou de la république populaire du Bénin avec surcharge COLIS POSTAUX, et éventuellement modification de la valeur faciale.</a:t>
            </a:r>
          </a:p>
          <a:p>
            <a:pPr marL="285750" indent="-285750">
              <a:buFont typeface="Arial" panose="020B0604020202020204" pitchFamily="34" charset="0"/>
              <a:buChar char="•"/>
            </a:pPr>
            <a:r>
              <a:rPr lang="fr-FR" dirty="0">
                <a:solidFill>
                  <a:schemeClr val="accent1">
                    <a:lumMod val="75000"/>
                  </a:schemeClr>
                </a:solidFill>
              </a:rPr>
              <a:t>« fin de catalogue » souvent délaissée : encore plus de découvertes potentielles.</a:t>
            </a:r>
          </a:p>
          <a:p>
            <a:pPr marL="285750" indent="-285750">
              <a:buFont typeface="Arial" panose="020B0604020202020204" pitchFamily="34" charset="0"/>
              <a:buChar char="•"/>
            </a:pPr>
            <a:r>
              <a:rPr lang="fr-FR" dirty="0">
                <a:solidFill>
                  <a:schemeClr val="accent1">
                    <a:lumMod val="75000"/>
                  </a:schemeClr>
                </a:solidFill>
              </a:rPr>
              <a:t>Possibilité de planchage de certaines surcharges.</a:t>
            </a:r>
          </a:p>
        </p:txBody>
      </p:sp>
      <p:pic>
        <p:nvPicPr>
          <p:cNvPr id="9" name="Image 8">
            <a:extLst>
              <a:ext uri="{FF2B5EF4-FFF2-40B4-BE49-F238E27FC236}">
                <a16:creationId xmlns:a16="http://schemas.microsoft.com/office/drawing/2014/main" id="{F78020A1-7B0E-4584-AB28-527AA0CD3DB8}"/>
              </a:ext>
            </a:extLst>
          </p:cNvPr>
          <p:cNvPicPr>
            <a:picLocks noChangeAspect="1"/>
          </p:cNvPicPr>
          <p:nvPr/>
        </p:nvPicPr>
        <p:blipFill>
          <a:blip r:embed="rId2"/>
          <a:stretch>
            <a:fillRect/>
          </a:stretch>
        </p:blipFill>
        <p:spPr>
          <a:xfrm>
            <a:off x="7696818" y="607416"/>
            <a:ext cx="4405753" cy="5748934"/>
          </a:xfrm>
          <a:prstGeom prst="rect">
            <a:avLst/>
          </a:prstGeom>
        </p:spPr>
      </p:pic>
      <p:pic>
        <p:nvPicPr>
          <p:cNvPr id="14" name="Image 13">
            <a:extLst>
              <a:ext uri="{FF2B5EF4-FFF2-40B4-BE49-F238E27FC236}">
                <a16:creationId xmlns:a16="http://schemas.microsoft.com/office/drawing/2014/main" id="{8A661C0E-C2B6-4D93-AFD9-BD7B09B4FBA3}"/>
              </a:ext>
            </a:extLst>
          </p:cNvPr>
          <p:cNvPicPr>
            <a:picLocks noChangeAspect="1"/>
          </p:cNvPicPr>
          <p:nvPr/>
        </p:nvPicPr>
        <p:blipFill>
          <a:blip r:embed="rId3"/>
          <a:stretch>
            <a:fillRect/>
          </a:stretch>
        </p:blipFill>
        <p:spPr>
          <a:xfrm>
            <a:off x="704754" y="4091368"/>
            <a:ext cx="2464308" cy="1211580"/>
          </a:xfrm>
          <a:prstGeom prst="rect">
            <a:avLst/>
          </a:prstGeom>
        </p:spPr>
      </p:pic>
      <p:pic>
        <p:nvPicPr>
          <p:cNvPr id="17" name="Image 16">
            <a:extLst>
              <a:ext uri="{FF2B5EF4-FFF2-40B4-BE49-F238E27FC236}">
                <a16:creationId xmlns:a16="http://schemas.microsoft.com/office/drawing/2014/main" id="{164B2165-E108-483B-913A-AEA709DCDF92}"/>
              </a:ext>
            </a:extLst>
          </p:cNvPr>
          <p:cNvPicPr>
            <a:picLocks noChangeAspect="1"/>
          </p:cNvPicPr>
          <p:nvPr/>
        </p:nvPicPr>
        <p:blipFill>
          <a:blip r:embed="rId4"/>
          <a:stretch>
            <a:fillRect/>
          </a:stretch>
        </p:blipFill>
        <p:spPr>
          <a:xfrm>
            <a:off x="946308" y="5389643"/>
            <a:ext cx="1981200" cy="1235964"/>
          </a:xfrm>
          <a:prstGeom prst="rect">
            <a:avLst/>
          </a:prstGeom>
        </p:spPr>
      </p:pic>
      <p:pic>
        <p:nvPicPr>
          <p:cNvPr id="19" name="Image 18">
            <a:extLst>
              <a:ext uri="{FF2B5EF4-FFF2-40B4-BE49-F238E27FC236}">
                <a16:creationId xmlns:a16="http://schemas.microsoft.com/office/drawing/2014/main" id="{AD7FDB9E-67DA-4984-951E-0D1E49FE6AB9}"/>
              </a:ext>
            </a:extLst>
          </p:cNvPr>
          <p:cNvPicPr>
            <a:picLocks noChangeAspect="1"/>
          </p:cNvPicPr>
          <p:nvPr/>
        </p:nvPicPr>
        <p:blipFill>
          <a:blip r:embed="rId5"/>
          <a:stretch>
            <a:fillRect/>
          </a:stretch>
        </p:blipFill>
        <p:spPr>
          <a:xfrm>
            <a:off x="3771154" y="4353496"/>
            <a:ext cx="3465576" cy="1898904"/>
          </a:xfrm>
          <a:prstGeom prst="rect">
            <a:avLst/>
          </a:prstGeom>
        </p:spPr>
      </p:pic>
      <p:pic>
        <p:nvPicPr>
          <p:cNvPr id="21" name="Image 20">
            <a:extLst>
              <a:ext uri="{FF2B5EF4-FFF2-40B4-BE49-F238E27FC236}">
                <a16:creationId xmlns:a16="http://schemas.microsoft.com/office/drawing/2014/main" id="{05D155F6-5FBF-4ED5-9AE4-E1F7A6DC5E88}"/>
              </a:ext>
            </a:extLst>
          </p:cNvPr>
          <p:cNvPicPr>
            <a:picLocks noChangeAspect="1"/>
          </p:cNvPicPr>
          <p:nvPr/>
        </p:nvPicPr>
        <p:blipFill>
          <a:blip r:embed="rId6"/>
          <a:stretch>
            <a:fillRect/>
          </a:stretch>
        </p:blipFill>
        <p:spPr>
          <a:xfrm>
            <a:off x="5513006" y="1867365"/>
            <a:ext cx="1953768" cy="1202436"/>
          </a:xfrm>
          <a:prstGeom prst="rect">
            <a:avLst/>
          </a:prstGeom>
        </p:spPr>
      </p:pic>
    </p:spTree>
    <p:extLst>
      <p:ext uri="{BB962C8B-B14F-4D97-AF65-F5344CB8AC3E}">
        <p14:creationId xmlns:p14="http://schemas.microsoft.com/office/powerpoint/2010/main" val="952389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486025" y="441084"/>
            <a:ext cx="7496175" cy="849145"/>
          </a:xfrm>
        </p:spPr>
        <p:txBody>
          <a:bodyPr>
            <a:normAutofit/>
          </a:bodyPr>
          <a:lstStyle/>
          <a:p>
            <a:pPr algn="ctr"/>
            <a:r>
              <a:rPr lang="fr-FR" dirty="0">
                <a:solidFill>
                  <a:schemeClr val="accent1">
                    <a:lumMod val="75000"/>
                  </a:schemeClr>
                </a:solidFill>
              </a:rPr>
              <a:t>Les surchargés au Bénin</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18</a:t>
            </a:fld>
            <a:endParaRPr lang="en-US" dirty="0">
              <a:solidFill>
                <a:schemeClr val="bg1"/>
              </a:solidFill>
            </a:endParaRPr>
          </a:p>
        </p:txBody>
      </p:sp>
      <p:sp>
        <p:nvSpPr>
          <p:cNvPr id="6" name="Rectangle 5">
            <a:extLst>
              <a:ext uri="{FF2B5EF4-FFF2-40B4-BE49-F238E27FC236}">
                <a16:creationId xmlns:a16="http://schemas.microsoft.com/office/drawing/2014/main" id="{FE277A90-BAE7-457B-9565-FDA67ED3E5E0}"/>
              </a:ext>
            </a:extLst>
          </p:cNvPr>
          <p:cNvSpPr/>
          <p:nvPr/>
        </p:nvSpPr>
        <p:spPr>
          <a:xfrm>
            <a:off x="438160" y="1532841"/>
            <a:ext cx="1710725" cy="523220"/>
          </a:xfrm>
          <a:prstGeom prst="rect">
            <a:avLst/>
          </a:prstGeom>
        </p:spPr>
        <p:txBody>
          <a:bodyPr wrap="none">
            <a:spAutoFit/>
          </a:bodyPr>
          <a:lstStyle/>
          <a:p>
            <a:r>
              <a:rPr lang="fr-FR" sz="2800" u="sng" dirty="0">
                <a:solidFill>
                  <a:schemeClr val="accent1">
                    <a:lumMod val="75000"/>
                  </a:schemeClr>
                </a:solidFill>
              </a:rPr>
              <a:t>EXERCICE</a:t>
            </a:r>
          </a:p>
        </p:txBody>
      </p:sp>
      <p:sp>
        <p:nvSpPr>
          <p:cNvPr id="7" name="ZoneTexte 6">
            <a:extLst>
              <a:ext uri="{FF2B5EF4-FFF2-40B4-BE49-F238E27FC236}">
                <a16:creationId xmlns:a16="http://schemas.microsoft.com/office/drawing/2014/main" id="{62004D44-40A4-4381-BC8D-E64D226285E0}"/>
              </a:ext>
            </a:extLst>
          </p:cNvPr>
          <p:cNvSpPr txBox="1"/>
          <p:nvPr/>
        </p:nvSpPr>
        <p:spPr>
          <a:xfrm>
            <a:off x="438160" y="2115848"/>
            <a:ext cx="5651355" cy="369332"/>
          </a:xfrm>
          <a:prstGeom prst="rect">
            <a:avLst/>
          </a:prstGeom>
          <a:noFill/>
        </p:spPr>
        <p:txBody>
          <a:bodyPr wrap="none" rtlCol="0">
            <a:spAutoFit/>
          </a:bodyPr>
          <a:lstStyle/>
          <a:p>
            <a:r>
              <a:rPr lang="fr-FR" dirty="0">
                <a:solidFill>
                  <a:schemeClr val="accent1">
                    <a:lumMod val="75000"/>
                  </a:schemeClr>
                </a:solidFill>
              </a:rPr>
              <a:t>Combien d’éléments de surcharge ce timbre possède t-il ?</a:t>
            </a:r>
          </a:p>
        </p:txBody>
      </p:sp>
      <p:pic>
        <p:nvPicPr>
          <p:cNvPr id="10" name="Image 9">
            <a:extLst>
              <a:ext uri="{FF2B5EF4-FFF2-40B4-BE49-F238E27FC236}">
                <a16:creationId xmlns:a16="http://schemas.microsoft.com/office/drawing/2014/main" id="{C4A3385E-2DD8-45B6-8A3C-B264F240A1E9}"/>
              </a:ext>
            </a:extLst>
          </p:cNvPr>
          <p:cNvPicPr>
            <a:picLocks noChangeAspect="1"/>
          </p:cNvPicPr>
          <p:nvPr/>
        </p:nvPicPr>
        <p:blipFill>
          <a:blip r:embed="rId2"/>
          <a:stretch>
            <a:fillRect/>
          </a:stretch>
        </p:blipFill>
        <p:spPr>
          <a:xfrm>
            <a:off x="6624686" y="1532841"/>
            <a:ext cx="2411444" cy="1446866"/>
          </a:xfrm>
          <a:prstGeom prst="rect">
            <a:avLst/>
          </a:prstGeom>
        </p:spPr>
      </p:pic>
      <p:sp>
        <p:nvSpPr>
          <p:cNvPr id="11" name="ZoneTexte 10">
            <a:extLst>
              <a:ext uri="{FF2B5EF4-FFF2-40B4-BE49-F238E27FC236}">
                <a16:creationId xmlns:a16="http://schemas.microsoft.com/office/drawing/2014/main" id="{9DD4F0EC-07CC-4E13-B564-F4AD84830FDB}"/>
              </a:ext>
            </a:extLst>
          </p:cNvPr>
          <p:cNvSpPr txBox="1"/>
          <p:nvPr/>
        </p:nvSpPr>
        <p:spPr>
          <a:xfrm>
            <a:off x="438160" y="2650847"/>
            <a:ext cx="5957080" cy="738664"/>
          </a:xfrm>
          <a:prstGeom prst="rect">
            <a:avLst/>
          </a:prstGeom>
          <a:noFill/>
        </p:spPr>
        <p:txBody>
          <a:bodyPr wrap="none" rtlCol="0">
            <a:spAutoFit/>
          </a:bodyPr>
          <a:lstStyle/>
          <a:p>
            <a:r>
              <a:rPr lang="fr-FR" sz="2400" dirty="0">
                <a:solidFill>
                  <a:schemeClr val="accent1">
                    <a:lumMod val="75000"/>
                  </a:schemeClr>
                </a:solidFill>
              </a:rPr>
              <a:t>RÉPONSE : </a:t>
            </a:r>
          </a:p>
          <a:p>
            <a:r>
              <a:rPr lang="fr-FR" dirty="0">
                <a:solidFill>
                  <a:schemeClr val="accent1">
                    <a:lumMod val="75000"/>
                  </a:schemeClr>
                </a:solidFill>
              </a:rPr>
              <a:t>4 élément : nom du pays 2 fois, colis postaux et valeur faciale.</a:t>
            </a:r>
          </a:p>
        </p:txBody>
      </p:sp>
      <p:pic>
        <p:nvPicPr>
          <p:cNvPr id="13" name="Image 12">
            <a:extLst>
              <a:ext uri="{FF2B5EF4-FFF2-40B4-BE49-F238E27FC236}">
                <a16:creationId xmlns:a16="http://schemas.microsoft.com/office/drawing/2014/main" id="{5252429B-59C3-4DEE-97BA-B13EF99C77E0}"/>
              </a:ext>
            </a:extLst>
          </p:cNvPr>
          <p:cNvPicPr>
            <a:picLocks noChangeAspect="1"/>
          </p:cNvPicPr>
          <p:nvPr/>
        </p:nvPicPr>
        <p:blipFill>
          <a:blip r:embed="rId3"/>
          <a:stretch>
            <a:fillRect/>
          </a:stretch>
        </p:blipFill>
        <p:spPr>
          <a:xfrm>
            <a:off x="9359594" y="1534411"/>
            <a:ext cx="2411444" cy="1445296"/>
          </a:xfrm>
          <a:prstGeom prst="rect">
            <a:avLst/>
          </a:prstGeom>
        </p:spPr>
      </p:pic>
      <p:pic>
        <p:nvPicPr>
          <p:cNvPr id="20" name="Image 19">
            <a:extLst>
              <a:ext uri="{FF2B5EF4-FFF2-40B4-BE49-F238E27FC236}">
                <a16:creationId xmlns:a16="http://schemas.microsoft.com/office/drawing/2014/main" id="{30BBFD86-B58F-49B5-8007-21D9347BC065}"/>
              </a:ext>
            </a:extLst>
          </p:cNvPr>
          <p:cNvPicPr>
            <a:picLocks noChangeAspect="1"/>
          </p:cNvPicPr>
          <p:nvPr/>
        </p:nvPicPr>
        <p:blipFill>
          <a:blip r:embed="rId4"/>
          <a:stretch>
            <a:fillRect/>
          </a:stretch>
        </p:blipFill>
        <p:spPr>
          <a:xfrm>
            <a:off x="497310" y="3555178"/>
            <a:ext cx="5533053" cy="2928279"/>
          </a:xfrm>
          <a:prstGeom prst="rect">
            <a:avLst/>
          </a:prstGeom>
        </p:spPr>
      </p:pic>
      <p:pic>
        <p:nvPicPr>
          <p:cNvPr id="23" name="Image 22">
            <a:extLst>
              <a:ext uri="{FF2B5EF4-FFF2-40B4-BE49-F238E27FC236}">
                <a16:creationId xmlns:a16="http://schemas.microsoft.com/office/drawing/2014/main" id="{987707D3-BE44-4CA2-8895-21B4904803AD}"/>
              </a:ext>
            </a:extLst>
          </p:cNvPr>
          <p:cNvPicPr>
            <a:picLocks noChangeAspect="1"/>
          </p:cNvPicPr>
          <p:nvPr/>
        </p:nvPicPr>
        <p:blipFill>
          <a:blip r:embed="rId5"/>
          <a:stretch>
            <a:fillRect/>
          </a:stretch>
        </p:blipFill>
        <p:spPr>
          <a:xfrm>
            <a:off x="8187501" y="4010470"/>
            <a:ext cx="2411444" cy="1411725"/>
          </a:xfrm>
          <a:prstGeom prst="rect">
            <a:avLst/>
          </a:prstGeom>
        </p:spPr>
      </p:pic>
      <p:sp>
        <p:nvSpPr>
          <p:cNvPr id="24" name="ZoneTexte 23">
            <a:extLst>
              <a:ext uri="{FF2B5EF4-FFF2-40B4-BE49-F238E27FC236}">
                <a16:creationId xmlns:a16="http://schemas.microsoft.com/office/drawing/2014/main" id="{5C4D2D17-152B-4959-8056-92FB421C3FBC}"/>
              </a:ext>
            </a:extLst>
          </p:cNvPr>
          <p:cNvSpPr txBox="1"/>
          <p:nvPr/>
        </p:nvSpPr>
        <p:spPr>
          <a:xfrm>
            <a:off x="2926677" y="5755519"/>
            <a:ext cx="2336473" cy="338554"/>
          </a:xfrm>
          <a:prstGeom prst="rect">
            <a:avLst/>
          </a:prstGeom>
          <a:noFill/>
        </p:spPr>
        <p:txBody>
          <a:bodyPr wrap="none" rtlCol="0">
            <a:spAutoFit/>
          </a:bodyPr>
          <a:lstStyle/>
          <a:p>
            <a:r>
              <a:rPr lang="fr-FR" sz="1600" dirty="0">
                <a:solidFill>
                  <a:schemeClr val="accent1">
                    <a:lumMod val="75000"/>
                  </a:schemeClr>
                </a:solidFill>
              </a:rPr>
              <a:t>Dahomey – Michel n° 478</a:t>
            </a:r>
          </a:p>
        </p:txBody>
      </p:sp>
      <p:sp>
        <p:nvSpPr>
          <p:cNvPr id="25" name="ZoneTexte 24">
            <a:extLst>
              <a:ext uri="{FF2B5EF4-FFF2-40B4-BE49-F238E27FC236}">
                <a16:creationId xmlns:a16="http://schemas.microsoft.com/office/drawing/2014/main" id="{528BD4D5-4BBF-4E7C-B670-A5F2304602B7}"/>
              </a:ext>
            </a:extLst>
          </p:cNvPr>
          <p:cNvSpPr txBox="1"/>
          <p:nvPr/>
        </p:nvSpPr>
        <p:spPr>
          <a:xfrm>
            <a:off x="7432646" y="5509298"/>
            <a:ext cx="3921154" cy="830997"/>
          </a:xfrm>
          <a:prstGeom prst="rect">
            <a:avLst/>
          </a:prstGeom>
          <a:noFill/>
        </p:spPr>
        <p:txBody>
          <a:bodyPr wrap="square" rtlCol="0">
            <a:spAutoFit/>
          </a:bodyPr>
          <a:lstStyle/>
          <a:p>
            <a:pPr algn="ctr"/>
            <a:r>
              <a:rPr lang="fr-FR" sz="1600" dirty="0">
                <a:solidFill>
                  <a:schemeClr val="accent1">
                    <a:lumMod val="75000"/>
                  </a:schemeClr>
                </a:solidFill>
              </a:rPr>
              <a:t>Autres surcharges : République du Bénin 150 </a:t>
            </a:r>
            <a:r>
              <a:rPr lang="fr-FR" sz="1600" dirty="0" err="1">
                <a:solidFill>
                  <a:schemeClr val="accent1">
                    <a:lumMod val="75000"/>
                  </a:schemeClr>
                </a:solidFill>
              </a:rPr>
              <a:t>fcfa</a:t>
            </a:r>
            <a:r>
              <a:rPr lang="fr-FR" sz="1600" dirty="0">
                <a:solidFill>
                  <a:schemeClr val="accent1">
                    <a:lumMod val="75000"/>
                  </a:schemeClr>
                </a:solidFill>
              </a:rPr>
              <a:t> en 1996 (Mi 747) et 400 </a:t>
            </a:r>
            <a:r>
              <a:rPr lang="fr-FR" sz="1600" dirty="0" err="1">
                <a:solidFill>
                  <a:schemeClr val="accent1">
                    <a:lumMod val="75000"/>
                  </a:schemeClr>
                </a:solidFill>
              </a:rPr>
              <a:t>fcfa</a:t>
            </a:r>
            <a:r>
              <a:rPr lang="fr-FR" sz="1600" dirty="0">
                <a:solidFill>
                  <a:schemeClr val="accent1">
                    <a:lumMod val="75000"/>
                  </a:schemeClr>
                </a:solidFill>
              </a:rPr>
              <a:t> en2009 (Mi 1616) – colis postaux 500 </a:t>
            </a:r>
            <a:r>
              <a:rPr lang="fr-FR" sz="1600" dirty="0" err="1">
                <a:solidFill>
                  <a:schemeClr val="accent1">
                    <a:lumMod val="75000"/>
                  </a:schemeClr>
                </a:solidFill>
              </a:rPr>
              <a:t>fcfa</a:t>
            </a:r>
            <a:r>
              <a:rPr lang="fr-FR" sz="1600" dirty="0">
                <a:solidFill>
                  <a:schemeClr val="accent1">
                    <a:lumMod val="75000"/>
                  </a:schemeClr>
                </a:solidFill>
              </a:rPr>
              <a:t> en 1998</a:t>
            </a:r>
          </a:p>
        </p:txBody>
      </p:sp>
    </p:spTree>
    <p:extLst>
      <p:ext uri="{BB962C8B-B14F-4D97-AF65-F5344CB8AC3E}">
        <p14:creationId xmlns:p14="http://schemas.microsoft.com/office/powerpoint/2010/main" val="297976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015564"/>
          </a:xfrm>
        </p:spPr>
        <p:txBody>
          <a:bodyPr>
            <a:normAutofit/>
          </a:bodyPr>
          <a:lstStyle/>
          <a:p>
            <a:pPr algn="ctr"/>
            <a:r>
              <a:rPr lang="fr-FR" dirty="0">
                <a:solidFill>
                  <a:schemeClr val="accent1">
                    <a:lumMod val="75000"/>
                  </a:schemeClr>
                </a:solidFill>
              </a:rPr>
              <a:t>Les surchargés au Congo-Brazzaville</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19</a:t>
            </a:fld>
            <a:endParaRPr lang="en-US" dirty="0">
              <a:solidFill>
                <a:schemeClr val="bg1"/>
              </a:solidFill>
            </a:endParaRPr>
          </a:p>
        </p:txBody>
      </p:sp>
      <p:sp>
        <p:nvSpPr>
          <p:cNvPr id="4" name="ZoneTexte 3"/>
          <p:cNvSpPr txBox="1"/>
          <p:nvPr/>
        </p:nvSpPr>
        <p:spPr>
          <a:xfrm>
            <a:off x="3258082" y="2135693"/>
            <a:ext cx="4800600" cy="1754326"/>
          </a:xfrm>
          <a:prstGeom prst="rect">
            <a:avLst/>
          </a:prstGeom>
          <a:noFill/>
        </p:spPr>
        <p:txBody>
          <a:bodyPr wrap="square" rtlCol="0">
            <a:spAutoFit/>
          </a:bodyPr>
          <a:lstStyle/>
          <a:p>
            <a:pPr algn="ctr"/>
            <a:r>
              <a:rPr lang="fr-FR" dirty="0">
                <a:solidFill>
                  <a:schemeClr val="accent1">
                    <a:lumMod val="75000"/>
                  </a:schemeClr>
                </a:solidFill>
              </a:rPr>
              <a:t>Les surcharges AUTORISÉ puis LÉGAL appliquées en 1998 sur les timbres du Congo-Brazzaville ont été faites suite à des vols de timbres lors de pillages pendant la guerre civile, dans le but de démonétiser ceux qui n'auraient pas été surchargés.</a:t>
            </a:r>
          </a:p>
        </p:txBody>
      </p:sp>
      <p:sp>
        <p:nvSpPr>
          <p:cNvPr id="7" name="ZoneTexte 6">
            <a:extLst>
              <a:ext uri="{FF2B5EF4-FFF2-40B4-BE49-F238E27FC236}">
                <a16:creationId xmlns:a16="http://schemas.microsoft.com/office/drawing/2014/main" id="{3469D41A-78D1-420C-AB8C-ADE35CB32591}"/>
              </a:ext>
            </a:extLst>
          </p:cNvPr>
          <p:cNvSpPr txBox="1"/>
          <p:nvPr/>
        </p:nvSpPr>
        <p:spPr>
          <a:xfrm>
            <a:off x="3497085" y="4409940"/>
            <a:ext cx="4322594" cy="1754326"/>
          </a:xfrm>
          <a:prstGeom prst="rect">
            <a:avLst/>
          </a:prstGeom>
          <a:noFill/>
        </p:spPr>
        <p:txBody>
          <a:bodyPr wrap="none" rtlCol="0">
            <a:spAutoFit/>
          </a:bodyPr>
          <a:lstStyle/>
          <a:p>
            <a:pPr algn="ctr"/>
            <a:r>
              <a:rPr lang="fr-FR" dirty="0">
                <a:solidFill>
                  <a:schemeClr val="accent1">
                    <a:lumMod val="75000"/>
                  </a:schemeClr>
                </a:solidFill>
              </a:rPr>
              <a:t>La guerre civile du Congo-Brazzaville a duré</a:t>
            </a:r>
          </a:p>
          <a:p>
            <a:pPr algn="ctr"/>
            <a:r>
              <a:rPr lang="fr-FR" dirty="0">
                <a:solidFill>
                  <a:schemeClr val="accent1">
                    <a:lumMod val="75000"/>
                  </a:schemeClr>
                </a:solidFill>
              </a:rPr>
              <a:t>de juin 1993 à décembre 1999. </a:t>
            </a:r>
          </a:p>
          <a:p>
            <a:pPr algn="ctr"/>
            <a:r>
              <a:rPr lang="fr-FR" dirty="0">
                <a:solidFill>
                  <a:schemeClr val="accent1">
                    <a:lumMod val="75000"/>
                  </a:schemeClr>
                </a:solidFill>
              </a:rPr>
              <a:t>Cette guerre a décimé près de 10 % </a:t>
            </a:r>
          </a:p>
          <a:p>
            <a:pPr algn="ctr"/>
            <a:r>
              <a:rPr lang="fr-FR" dirty="0">
                <a:solidFill>
                  <a:schemeClr val="accent1">
                    <a:lumMod val="75000"/>
                  </a:schemeClr>
                </a:solidFill>
              </a:rPr>
              <a:t>de la population du pays </a:t>
            </a:r>
          </a:p>
          <a:p>
            <a:pPr algn="ctr"/>
            <a:r>
              <a:rPr lang="fr-FR" dirty="0">
                <a:solidFill>
                  <a:schemeClr val="accent1">
                    <a:lumMod val="75000"/>
                  </a:schemeClr>
                </a:solidFill>
              </a:rPr>
              <a:t>soit près de 400 000 personnes. </a:t>
            </a:r>
          </a:p>
          <a:p>
            <a:pPr algn="ctr"/>
            <a:r>
              <a:rPr lang="fr-FR" dirty="0">
                <a:solidFill>
                  <a:schemeClr val="accent1">
                    <a:lumMod val="75000"/>
                  </a:schemeClr>
                </a:solidFill>
              </a:rPr>
              <a:t>(Wikipédia)</a:t>
            </a:r>
          </a:p>
        </p:txBody>
      </p:sp>
      <p:pic>
        <p:nvPicPr>
          <p:cNvPr id="10" name="Image 9">
            <a:extLst>
              <a:ext uri="{FF2B5EF4-FFF2-40B4-BE49-F238E27FC236}">
                <a16:creationId xmlns:a16="http://schemas.microsoft.com/office/drawing/2014/main" id="{D075D1CA-FFE2-4FE0-9AF2-070B7A85444C}"/>
              </a:ext>
            </a:extLst>
          </p:cNvPr>
          <p:cNvPicPr>
            <a:picLocks noChangeAspect="1"/>
          </p:cNvPicPr>
          <p:nvPr/>
        </p:nvPicPr>
        <p:blipFill>
          <a:blip r:embed="rId2"/>
          <a:stretch>
            <a:fillRect/>
          </a:stretch>
        </p:blipFill>
        <p:spPr>
          <a:xfrm>
            <a:off x="8121393" y="1595536"/>
            <a:ext cx="3900830" cy="4562668"/>
          </a:xfrm>
          <a:prstGeom prst="rect">
            <a:avLst/>
          </a:prstGeom>
        </p:spPr>
      </p:pic>
      <p:pic>
        <p:nvPicPr>
          <p:cNvPr id="12" name="Image 11">
            <a:extLst>
              <a:ext uri="{FF2B5EF4-FFF2-40B4-BE49-F238E27FC236}">
                <a16:creationId xmlns:a16="http://schemas.microsoft.com/office/drawing/2014/main" id="{7CB5B0B5-8C8C-49B3-93E2-E55DC042BE77}"/>
              </a:ext>
            </a:extLst>
          </p:cNvPr>
          <p:cNvPicPr>
            <a:picLocks noChangeAspect="1"/>
          </p:cNvPicPr>
          <p:nvPr/>
        </p:nvPicPr>
        <p:blipFill>
          <a:blip r:embed="rId3"/>
          <a:stretch>
            <a:fillRect/>
          </a:stretch>
        </p:blipFill>
        <p:spPr>
          <a:xfrm>
            <a:off x="381389" y="4232324"/>
            <a:ext cx="2842338" cy="1832560"/>
          </a:xfrm>
          <a:prstGeom prst="rect">
            <a:avLst/>
          </a:prstGeom>
        </p:spPr>
      </p:pic>
      <p:pic>
        <p:nvPicPr>
          <p:cNvPr id="16" name="Image 15">
            <a:extLst>
              <a:ext uri="{FF2B5EF4-FFF2-40B4-BE49-F238E27FC236}">
                <a16:creationId xmlns:a16="http://schemas.microsoft.com/office/drawing/2014/main" id="{42B174AF-2BC9-41C6-91FA-31A24BA44FCF}"/>
              </a:ext>
            </a:extLst>
          </p:cNvPr>
          <p:cNvPicPr>
            <a:picLocks noChangeAspect="1"/>
          </p:cNvPicPr>
          <p:nvPr/>
        </p:nvPicPr>
        <p:blipFill>
          <a:blip r:embed="rId4"/>
          <a:stretch>
            <a:fillRect/>
          </a:stretch>
        </p:blipFill>
        <p:spPr>
          <a:xfrm>
            <a:off x="414046" y="1960649"/>
            <a:ext cx="2777024" cy="2082768"/>
          </a:xfrm>
          <a:prstGeom prst="rect">
            <a:avLst/>
          </a:prstGeom>
        </p:spPr>
      </p:pic>
    </p:spTree>
    <p:extLst>
      <p:ext uri="{BB962C8B-B14F-4D97-AF65-F5344CB8AC3E}">
        <p14:creationId xmlns:p14="http://schemas.microsoft.com/office/powerpoint/2010/main" val="295956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27787" y="550506"/>
            <a:ext cx="10728649" cy="5805844"/>
          </a:xfrm>
        </p:spPr>
        <p:txBody>
          <a:bodyPr>
            <a:normAutofit fontScale="90000"/>
          </a:bodyPr>
          <a:lstStyle/>
          <a:p>
            <a:pPr algn="ctr"/>
            <a:r>
              <a:rPr lang="fr-FR" sz="3600" b="1" dirty="0">
                <a:solidFill>
                  <a:schemeClr val="accent1">
                    <a:lumMod val="75000"/>
                  </a:schemeClr>
                </a:solidFill>
                <a:effectLst/>
              </a:rPr>
              <a:t>Sommaire</a:t>
            </a:r>
            <a:br>
              <a:rPr lang="fr-FR" sz="3600" dirty="0">
                <a:solidFill>
                  <a:schemeClr val="accent1">
                    <a:lumMod val="75000"/>
                  </a:schemeClr>
                </a:solidFill>
                <a:effectLst/>
              </a:rPr>
            </a:br>
            <a:br>
              <a:rPr lang="fr-FR" sz="3600" dirty="0">
                <a:solidFill>
                  <a:schemeClr val="accent1">
                    <a:lumMod val="75000"/>
                  </a:schemeClr>
                </a:solidFill>
                <a:effectLst/>
              </a:rPr>
            </a:br>
            <a:r>
              <a:rPr lang="fr-FR" sz="3600" dirty="0">
                <a:solidFill>
                  <a:schemeClr val="accent1">
                    <a:lumMod val="75000"/>
                  </a:schemeClr>
                </a:solidFill>
                <a:effectLst/>
              </a:rPr>
              <a:t>Généralités sur les surcharges locales</a:t>
            </a:r>
            <a:br>
              <a:rPr lang="fr-FR" sz="3600" dirty="0">
                <a:solidFill>
                  <a:schemeClr val="accent1">
                    <a:lumMod val="75000"/>
                  </a:schemeClr>
                </a:solidFill>
                <a:effectLst/>
              </a:rPr>
            </a:br>
            <a:br>
              <a:rPr lang="fr-FR" sz="3600" dirty="0">
                <a:solidFill>
                  <a:schemeClr val="accent1">
                    <a:lumMod val="75000"/>
                  </a:schemeClr>
                </a:solidFill>
                <a:effectLst/>
              </a:rPr>
            </a:br>
            <a:r>
              <a:rPr lang="fr-FR" sz="3600" dirty="0">
                <a:solidFill>
                  <a:schemeClr val="accent1">
                    <a:lumMod val="75000"/>
                  </a:schemeClr>
                </a:solidFill>
                <a:effectLst/>
              </a:rPr>
              <a:t>Surcharges  du Bénin (1990 – 2010)</a:t>
            </a:r>
            <a:br>
              <a:rPr lang="fr-FR" sz="3600" dirty="0">
                <a:solidFill>
                  <a:schemeClr val="accent1">
                    <a:lumMod val="75000"/>
                  </a:schemeClr>
                </a:solidFill>
                <a:effectLst/>
              </a:rPr>
            </a:br>
            <a:br>
              <a:rPr lang="fr-FR" sz="3600" dirty="0">
                <a:solidFill>
                  <a:schemeClr val="accent1">
                    <a:lumMod val="75000"/>
                  </a:schemeClr>
                </a:solidFill>
                <a:effectLst/>
              </a:rPr>
            </a:br>
            <a:r>
              <a:rPr lang="fr-FR" sz="3600" dirty="0">
                <a:solidFill>
                  <a:schemeClr val="accent1">
                    <a:lumMod val="75000"/>
                  </a:schemeClr>
                </a:solidFill>
                <a:effectLst/>
              </a:rPr>
              <a:t>Surcharges du  Congo-Brazzaville (1998)</a:t>
            </a:r>
            <a:br>
              <a:rPr lang="fr-FR" sz="3600" dirty="0">
                <a:solidFill>
                  <a:schemeClr val="accent1">
                    <a:lumMod val="75000"/>
                  </a:schemeClr>
                </a:solidFill>
                <a:effectLst/>
              </a:rPr>
            </a:br>
            <a:br>
              <a:rPr lang="fr-FR" sz="3600" dirty="0">
                <a:solidFill>
                  <a:schemeClr val="accent1">
                    <a:lumMod val="75000"/>
                  </a:schemeClr>
                </a:solidFill>
                <a:effectLst/>
              </a:rPr>
            </a:br>
            <a:r>
              <a:rPr lang="fr-FR" sz="3600" dirty="0">
                <a:solidFill>
                  <a:schemeClr val="accent1">
                    <a:lumMod val="75000"/>
                  </a:schemeClr>
                </a:solidFill>
                <a:effectLst/>
              </a:rPr>
              <a:t>----------</a:t>
            </a:r>
            <a:br>
              <a:rPr lang="fr-FR" sz="3600" dirty="0">
                <a:solidFill>
                  <a:schemeClr val="accent1">
                    <a:lumMod val="75000"/>
                  </a:schemeClr>
                </a:solidFill>
                <a:effectLst/>
              </a:rPr>
            </a:br>
            <a:br>
              <a:rPr lang="fr-FR" sz="3600" dirty="0">
                <a:solidFill>
                  <a:schemeClr val="accent1">
                    <a:lumMod val="75000"/>
                  </a:schemeClr>
                </a:solidFill>
                <a:effectLst/>
              </a:rPr>
            </a:br>
            <a:r>
              <a:rPr lang="fr-FR" sz="3600" dirty="0">
                <a:solidFill>
                  <a:schemeClr val="accent1">
                    <a:lumMod val="60000"/>
                    <a:lumOff val="40000"/>
                  </a:schemeClr>
                </a:solidFill>
                <a:effectLst/>
              </a:rPr>
              <a:t>Divers autres pays</a:t>
            </a:r>
            <a:br>
              <a:rPr lang="fr-FR" sz="3600" dirty="0">
                <a:solidFill>
                  <a:schemeClr val="accent1">
                    <a:lumMod val="60000"/>
                    <a:lumOff val="40000"/>
                  </a:schemeClr>
                </a:solidFill>
                <a:effectLst/>
              </a:rPr>
            </a:br>
            <a:br>
              <a:rPr lang="fr-FR" sz="3600" dirty="0">
                <a:solidFill>
                  <a:schemeClr val="accent1">
                    <a:lumMod val="60000"/>
                    <a:lumOff val="40000"/>
                  </a:schemeClr>
                </a:solidFill>
                <a:effectLst/>
              </a:rPr>
            </a:br>
            <a:r>
              <a:rPr lang="fr-FR" sz="3600" dirty="0">
                <a:solidFill>
                  <a:schemeClr val="accent1">
                    <a:lumMod val="60000"/>
                    <a:lumOff val="40000"/>
                  </a:schemeClr>
                </a:solidFill>
                <a:effectLst/>
              </a:rPr>
              <a:t>Surcharges des Comores  (1992-1997) : une étude détaillée</a:t>
            </a:r>
            <a:br>
              <a:rPr lang="fr-FR" sz="3600" dirty="0">
                <a:solidFill>
                  <a:schemeClr val="accent1">
                    <a:lumMod val="60000"/>
                    <a:lumOff val="40000"/>
                  </a:schemeClr>
                </a:solidFill>
                <a:effectLst/>
              </a:rPr>
            </a:br>
            <a:br>
              <a:rPr lang="fr-FR" sz="3600" dirty="0">
                <a:solidFill>
                  <a:schemeClr val="accent1">
                    <a:lumMod val="60000"/>
                    <a:lumOff val="40000"/>
                  </a:schemeClr>
                </a:solidFill>
                <a:effectLst/>
              </a:rPr>
            </a:br>
            <a:br>
              <a:rPr lang="fr-FR" sz="3600" dirty="0">
                <a:solidFill>
                  <a:schemeClr val="accent1">
                    <a:lumMod val="75000"/>
                  </a:schemeClr>
                </a:solidFill>
              </a:rPr>
            </a:br>
            <a:endParaRPr lang="fr-FR" sz="3600" dirty="0">
              <a:solidFill>
                <a:schemeClr val="accent1">
                  <a:lumMod val="75000"/>
                </a:schemeClr>
              </a:solidFill>
            </a:endParaRP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pPr/>
              <a:t>2</a:t>
            </a:fld>
            <a:endParaRPr lang="en-US" dirty="0"/>
          </a:p>
        </p:txBody>
      </p:sp>
    </p:spTree>
    <p:extLst>
      <p:ext uri="{BB962C8B-B14F-4D97-AF65-F5344CB8AC3E}">
        <p14:creationId xmlns:p14="http://schemas.microsoft.com/office/powerpoint/2010/main" val="2536223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015564"/>
          </a:xfrm>
        </p:spPr>
        <p:txBody>
          <a:bodyPr>
            <a:normAutofit/>
          </a:bodyPr>
          <a:lstStyle/>
          <a:p>
            <a:pPr algn="ctr"/>
            <a:r>
              <a:rPr lang="fr-FR" dirty="0">
                <a:solidFill>
                  <a:schemeClr val="accent1">
                    <a:lumMod val="75000"/>
                  </a:schemeClr>
                </a:solidFill>
              </a:rPr>
              <a:t>Les surchargés au Congo-Brazzaville</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20</a:t>
            </a:fld>
            <a:endParaRPr lang="en-US" dirty="0">
              <a:solidFill>
                <a:schemeClr val="bg1"/>
              </a:solidFill>
            </a:endParaRPr>
          </a:p>
        </p:txBody>
      </p:sp>
      <p:sp>
        <p:nvSpPr>
          <p:cNvPr id="4" name="ZoneTexte 3"/>
          <p:cNvSpPr txBox="1"/>
          <p:nvPr/>
        </p:nvSpPr>
        <p:spPr>
          <a:xfrm>
            <a:off x="420797" y="1543103"/>
            <a:ext cx="5447381" cy="2123658"/>
          </a:xfrm>
          <a:prstGeom prst="rect">
            <a:avLst/>
          </a:prstGeom>
          <a:noFill/>
        </p:spPr>
        <p:txBody>
          <a:bodyPr wrap="square" rtlCol="0">
            <a:spAutoFit/>
          </a:bodyPr>
          <a:lstStyle/>
          <a:p>
            <a:pPr algn="just"/>
            <a:r>
              <a:rPr lang="fr-FR" sz="2400" b="1" dirty="0">
                <a:solidFill>
                  <a:schemeClr val="accent1">
                    <a:lumMod val="75000"/>
                  </a:schemeClr>
                </a:solidFill>
              </a:rPr>
              <a:t>Les surcharges « AUTORISÉ »</a:t>
            </a:r>
          </a:p>
          <a:p>
            <a:pPr marL="342900" indent="-342900" algn="just">
              <a:buFont typeface="Arial" panose="020B0604020202020204" pitchFamily="34" charset="0"/>
              <a:buChar char="•"/>
            </a:pPr>
            <a:r>
              <a:rPr lang="fr-FR" dirty="0">
                <a:solidFill>
                  <a:schemeClr val="accent1">
                    <a:lumMod val="75000"/>
                  </a:schemeClr>
                </a:solidFill>
              </a:rPr>
              <a:t>Une cinquantaine de timbres différents recensés, des découvertes assez régulières.</a:t>
            </a:r>
          </a:p>
          <a:p>
            <a:pPr marL="342900" indent="-342900" algn="just">
              <a:buFont typeface="Arial" panose="020B0604020202020204" pitchFamily="34" charset="0"/>
              <a:buChar char="•"/>
            </a:pPr>
            <a:r>
              <a:rPr lang="fr-FR" dirty="0">
                <a:solidFill>
                  <a:schemeClr val="accent1">
                    <a:lumMod val="75000"/>
                  </a:schemeClr>
                </a:solidFill>
              </a:rPr>
              <a:t>Surcharge sur toute la feuille, y compris les marges.</a:t>
            </a:r>
          </a:p>
          <a:p>
            <a:pPr marL="342900" indent="-342900" algn="just">
              <a:buFont typeface="Arial" panose="020B0604020202020204" pitchFamily="34" charset="0"/>
              <a:buChar char="•"/>
            </a:pPr>
            <a:r>
              <a:rPr lang="fr-FR" dirty="0">
                <a:solidFill>
                  <a:schemeClr val="accent1">
                    <a:lumMod val="75000"/>
                  </a:schemeClr>
                </a:solidFill>
              </a:rPr>
              <a:t>Variétés : sens de la surcharge, zone de démarrage, surcharge au verso.</a:t>
            </a:r>
          </a:p>
          <a:p>
            <a:pPr marL="342900" indent="-342900" algn="just">
              <a:buFont typeface="Arial" panose="020B0604020202020204" pitchFamily="34" charset="0"/>
              <a:buChar char="•"/>
            </a:pPr>
            <a:r>
              <a:rPr lang="fr-FR" dirty="0">
                <a:solidFill>
                  <a:schemeClr val="accent1">
                    <a:lumMod val="75000"/>
                  </a:schemeClr>
                </a:solidFill>
              </a:rPr>
              <a:t>Rares tant à l’état neuf que sur courrier.</a:t>
            </a:r>
          </a:p>
        </p:txBody>
      </p:sp>
      <p:pic>
        <p:nvPicPr>
          <p:cNvPr id="6" name="Image 5">
            <a:extLst>
              <a:ext uri="{FF2B5EF4-FFF2-40B4-BE49-F238E27FC236}">
                <a16:creationId xmlns:a16="http://schemas.microsoft.com/office/drawing/2014/main" id="{13EBD2FA-A34A-4DCC-96B4-C8D82991548F}"/>
              </a:ext>
            </a:extLst>
          </p:cNvPr>
          <p:cNvPicPr>
            <a:picLocks noChangeAspect="1"/>
          </p:cNvPicPr>
          <p:nvPr/>
        </p:nvPicPr>
        <p:blipFill>
          <a:blip r:embed="rId2"/>
          <a:stretch>
            <a:fillRect/>
          </a:stretch>
        </p:blipFill>
        <p:spPr>
          <a:xfrm>
            <a:off x="6762916" y="1311912"/>
            <a:ext cx="5050294" cy="4709698"/>
          </a:xfrm>
          <a:prstGeom prst="rect">
            <a:avLst/>
          </a:prstGeom>
        </p:spPr>
      </p:pic>
      <p:pic>
        <p:nvPicPr>
          <p:cNvPr id="9" name="Image 8">
            <a:extLst>
              <a:ext uri="{FF2B5EF4-FFF2-40B4-BE49-F238E27FC236}">
                <a16:creationId xmlns:a16="http://schemas.microsoft.com/office/drawing/2014/main" id="{A9FCDEB4-5DDB-447B-8241-D6C145BF6FA1}"/>
              </a:ext>
            </a:extLst>
          </p:cNvPr>
          <p:cNvPicPr>
            <a:picLocks noChangeAspect="1"/>
          </p:cNvPicPr>
          <p:nvPr/>
        </p:nvPicPr>
        <p:blipFill>
          <a:blip r:embed="rId3"/>
          <a:stretch>
            <a:fillRect/>
          </a:stretch>
        </p:blipFill>
        <p:spPr>
          <a:xfrm>
            <a:off x="481737" y="4121173"/>
            <a:ext cx="1378427" cy="1661723"/>
          </a:xfrm>
          <a:prstGeom prst="rect">
            <a:avLst/>
          </a:prstGeom>
        </p:spPr>
      </p:pic>
      <p:sp>
        <p:nvSpPr>
          <p:cNvPr id="11" name="ZoneTexte 10">
            <a:extLst>
              <a:ext uri="{FF2B5EF4-FFF2-40B4-BE49-F238E27FC236}">
                <a16:creationId xmlns:a16="http://schemas.microsoft.com/office/drawing/2014/main" id="{78B03AC6-8868-455A-AA34-1CCE98D6AF82}"/>
              </a:ext>
            </a:extLst>
          </p:cNvPr>
          <p:cNvSpPr txBox="1"/>
          <p:nvPr/>
        </p:nvSpPr>
        <p:spPr>
          <a:xfrm>
            <a:off x="382137" y="5852333"/>
            <a:ext cx="1546193" cy="338554"/>
          </a:xfrm>
          <a:prstGeom prst="rect">
            <a:avLst/>
          </a:prstGeom>
          <a:noFill/>
        </p:spPr>
        <p:txBody>
          <a:bodyPr wrap="none" rtlCol="0">
            <a:spAutoFit/>
          </a:bodyPr>
          <a:lstStyle/>
          <a:p>
            <a:r>
              <a:rPr lang="fr-FR" sz="1600" dirty="0">
                <a:solidFill>
                  <a:schemeClr val="accent1">
                    <a:lumMod val="75000"/>
                  </a:schemeClr>
                </a:solidFill>
              </a:rPr>
              <a:t>Michel n° A1528</a:t>
            </a:r>
          </a:p>
        </p:txBody>
      </p:sp>
      <p:pic>
        <p:nvPicPr>
          <p:cNvPr id="14" name="Image 13">
            <a:extLst>
              <a:ext uri="{FF2B5EF4-FFF2-40B4-BE49-F238E27FC236}">
                <a16:creationId xmlns:a16="http://schemas.microsoft.com/office/drawing/2014/main" id="{30E6DDE7-19A9-4638-9956-6B7C5F5A16A7}"/>
              </a:ext>
            </a:extLst>
          </p:cNvPr>
          <p:cNvPicPr>
            <a:picLocks noChangeAspect="1"/>
          </p:cNvPicPr>
          <p:nvPr/>
        </p:nvPicPr>
        <p:blipFill>
          <a:blip r:embed="rId4"/>
          <a:stretch>
            <a:fillRect/>
          </a:stretch>
        </p:blipFill>
        <p:spPr>
          <a:xfrm>
            <a:off x="2101972" y="4013570"/>
            <a:ext cx="1273116" cy="2177317"/>
          </a:xfrm>
          <a:prstGeom prst="rect">
            <a:avLst/>
          </a:prstGeom>
        </p:spPr>
      </p:pic>
      <p:pic>
        <p:nvPicPr>
          <p:cNvPr id="17" name="Image 16">
            <a:extLst>
              <a:ext uri="{FF2B5EF4-FFF2-40B4-BE49-F238E27FC236}">
                <a16:creationId xmlns:a16="http://schemas.microsoft.com/office/drawing/2014/main" id="{86FD3424-20E2-497E-874B-89C60EE60F7F}"/>
              </a:ext>
            </a:extLst>
          </p:cNvPr>
          <p:cNvPicPr>
            <a:picLocks noChangeAspect="1"/>
          </p:cNvPicPr>
          <p:nvPr/>
        </p:nvPicPr>
        <p:blipFill>
          <a:blip r:embed="rId5"/>
          <a:stretch>
            <a:fillRect/>
          </a:stretch>
        </p:blipFill>
        <p:spPr>
          <a:xfrm>
            <a:off x="3755834" y="3808373"/>
            <a:ext cx="1880489" cy="1442487"/>
          </a:xfrm>
          <a:prstGeom prst="rect">
            <a:avLst/>
          </a:prstGeom>
        </p:spPr>
      </p:pic>
      <p:pic>
        <p:nvPicPr>
          <p:cNvPr id="19" name="Image 18">
            <a:extLst>
              <a:ext uri="{FF2B5EF4-FFF2-40B4-BE49-F238E27FC236}">
                <a16:creationId xmlns:a16="http://schemas.microsoft.com/office/drawing/2014/main" id="{87897951-D998-432A-9791-6DABDFF1AFCA}"/>
              </a:ext>
            </a:extLst>
          </p:cNvPr>
          <p:cNvPicPr>
            <a:picLocks noChangeAspect="1"/>
          </p:cNvPicPr>
          <p:nvPr/>
        </p:nvPicPr>
        <p:blipFill>
          <a:blip r:embed="rId6"/>
          <a:stretch>
            <a:fillRect/>
          </a:stretch>
        </p:blipFill>
        <p:spPr>
          <a:xfrm>
            <a:off x="4343093" y="5392473"/>
            <a:ext cx="2039077" cy="1345054"/>
          </a:xfrm>
          <a:prstGeom prst="rect">
            <a:avLst/>
          </a:prstGeom>
        </p:spPr>
      </p:pic>
      <p:sp>
        <p:nvSpPr>
          <p:cNvPr id="20" name="ZoneTexte 19">
            <a:extLst>
              <a:ext uri="{FF2B5EF4-FFF2-40B4-BE49-F238E27FC236}">
                <a16:creationId xmlns:a16="http://schemas.microsoft.com/office/drawing/2014/main" id="{D75E7D47-FDEC-4214-AA77-A6CFBAE3D1B0}"/>
              </a:ext>
            </a:extLst>
          </p:cNvPr>
          <p:cNvSpPr txBox="1"/>
          <p:nvPr/>
        </p:nvSpPr>
        <p:spPr>
          <a:xfrm>
            <a:off x="6382170" y="6381198"/>
            <a:ext cx="4001801" cy="338554"/>
          </a:xfrm>
          <a:prstGeom prst="rect">
            <a:avLst/>
          </a:prstGeom>
          <a:noFill/>
        </p:spPr>
        <p:txBody>
          <a:bodyPr wrap="none" rtlCol="0">
            <a:spAutoFit/>
          </a:bodyPr>
          <a:lstStyle/>
          <a:p>
            <a:r>
              <a:rPr lang="fr-FR" sz="1600" dirty="0">
                <a:solidFill>
                  <a:schemeClr val="accent1">
                    <a:lumMod val="75000"/>
                  </a:schemeClr>
                </a:solidFill>
              </a:rPr>
              <a:t>Cas particulier : surcharge AUTORISE unique.</a:t>
            </a:r>
          </a:p>
        </p:txBody>
      </p:sp>
    </p:spTree>
    <p:extLst>
      <p:ext uri="{BB962C8B-B14F-4D97-AF65-F5344CB8AC3E}">
        <p14:creationId xmlns:p14="http://schemas.microsoft.com/office/powerpoint/2010/main" val="1061599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3562" y="259631"/>
            <a:ext cx="7046167" cy="1538319"/>
          </a:xfrm>
        </p:spPr>
        <p:txBody>
          <a:bodyPr>
            <a:normAutofit fontScale="90000"/>
          </a:bodyPr>
          <a:lstStyle/>
          <a:p>
            <a:pPr algn="ctr"/>
            <a:r>
              <a:rPr lang="fr-FR" dirty="0">
                <a:solidFill>
                  <a:schemeClr val="accent1">
                    <a:lumMod val="75000"/>
                  </a:schemeClr>
                </a:solidFill>
              </a:rPr>
              <a:t>Les surchargés au Congo-Brazzaville</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21</a:t>
            </a:fld>
            <a:endParaRPr lang="en-US" dirty="0">
              <a:solidFill>
                <a:schemeClr val="bg1"/>
              </a:solidFill>
            </a:endParaRPr>
          </a:p>
        </p:txBody>
      </p:sp>
      <p:sp>
        <p:nvSpPr>
          <p:cNvPr id="4" name="ZoneTexte 3"/>
          <p:cNvSpPr txBox="1"/>
          <p:nvPr/>
        </p:nvSpPr>
        <p:spPr>
          <a:xfrm>
            <a:off x="500631" y="1888751"/>
            <a:ext cx="5447381" cy="461665"/>
          </a:xfrm>
          <a:prstGeom prst="rect">
            <a:avLst/>
          </a:prstGeom>
          <a:noFill/>
        </p:spPr>
        <p:txBody>
          <a:bodyPr wrap="square" rtlCol="0">
            <a:spAutoFit/>
          </a:bodyPr>
          <a:lstStyle/>
          <a:p>
            <a:pPr algn="just"/>
            <a:r>
              <a:rPr lang="fr-FR" sz="2400" b="1" dirty="0">
                <a:solidFill>
                  <a:schemeClr val="accent1">
                    <a:lumMod val="75000"/>
                  </a:schemeClr>
                </a:solidFill>
              </a:rPr>
              <a:t>Les surcharges « AUTORISÉ »</a:t>
            </a:r>
          </a:p>
        </p:txBody>
      </p:sp>
      <p:pic>
        <p:nvPicPr>
          <p:cNvPr id="10" name="Image 9">
            <a:extLst>
              <a:ext uri="{FF2B5EF4-FFF2-40B4-BE49-F238E27FC236}">
                <a16:creationId xmlns:a16="http://schemas.microsoft.com/office/drawing/2014/main" id="{345FE131-70CB-4FD9-98B4-D0D2AA8A0071}"/>
              </a:ext>
            </a:extLst>
          </p:cNvPr>
          <p:cNvPicPr>
            <a:picLocks noChangeAspect="1"/>
          </p:cNvPicPr>
          <p:nvPr/>
        </p:nvPicPr>
        <p:blipFill>
          <a:blip r:embed="rId2"/>
          <a:stretch>
            <a:fillRect/>
          </a:stretch>
        </p:blipFill>
        <p:spPr>
          <a:xfrm>
            <a:off x="8162488" y="181577"/>
            <a:ext cx="3663763" cy="6256869"/>
          </a:xfrm>
          <a:prstGeom prst="rect">
            <a:avLst/>
          </a:prstGeom>
        </p:spPr>
      </p:pic>
      <p:pic>
        <p:nvPicPr>
          <p:cNvPr id="13" name="Image 12">
            <a:extLst>
              <a:ext uri="{FF2B5EF4-FFF2-40B4-BE49-F238E27FC236}">
                <a16:creationId xmlns:a16="http://schemas.microsoft.com/office/drawing/2014/main" id="{76067D2D-7B3D-49B0-A224-3A44770B6E70}"/>
              </a:ext>
            </a:extLst>
          </p:cNvPr>
          <p:cNvPicPr>
            <a:picLocks noChangeAspect="1"/>
          </p:cNvPicPr>
          <p:nvPr/>
        </p:nvPicPr>
        <p:blipFill>
          <a:blip r:embed="rId3"/>
          <a:stretch>
            <a:fillRect/>
          </a:stretch>
        </p:blipFill>
        <p:spPr>
          <a:xfrm>
            <a:off x="1942999" y="4987598"/>
            <a:ext cx="1118616" cy="1450848"/>
          </a:xfrm>
          <a:prstGeom prst="rect">
            <a:avLst/>
          </a:prstGeom>
        </p:spPr>
      </p:pic>
      <p:pic>
        <p:nvPicPr>
          <p:cNvPr id="16" name="Image 15">
            <a:extLst>
              <a:ext uri="{FF2B5EF4-FFF2-40B4-BE49-F238E27FC236}">
                <a16:creationId xmlns:a16="http://schemas.microsoft.com/office/drawing/2014/main" id="{85EF4E0D-1E8C-48B0-8263-F3EF797E966B}"/>
              </a:ext>
            </a:extLst>
          </p:cNvPr>
          <p:cNvPicPr>
            <a:picLocks noChangeAspect="1"/>
          </p:cNvPicPr>
          <p:nvPr/>
        </p:nvPicPr>
        <p:blipFill>
          <a:blip r:embed="rId4"/>
          <a:stretch>
            <a:fillRect/>
          </a:stretch>
        </p:blipFill>
        <p:spPr>
          <a:xfrm>
            <a:off x="612471" y="4981502"/>
            <a:ext cx="1136904" cy="1456944"/>
          </a:xfrm>
          <a:prstGeom prst="rect">
            <a:avLst/>
          </a:prstGeom>
        </p:spPr>
      </p:pic>
      <p:pic>
        <p:nvPicPr>
          <p:cNvPr id="19" name="Image 18">
            <a:extLst>
              <a:ext uri="{FF2B5EF4-FFF2-40B4-BE49-F238E27FC236}">
                <a16:creationId xmlns:a16="http://schemas.microsoft.com/office/drawing/2014/main" id="{F7BDE507-8812-465F-9E6D-5C749BEA3BC2}"/>
              </a:ext>
            </a:extLst>
          </p:cNvPr>
          <p:cNvPicPr>
            <a:picLocks noChangeAspect="1"/>
          </p:cNvPicPr>
          <p:nvPr/>
        </p:nvPicPr>
        <p:blipFill>
          <a:blip r:embed="rId5"/>
          <a:stretch>
            <a:fillRect/>
          </a:stretch>
        </p:blipFill>
        <p:spPr>
          <a:xfrm>
            <a:off x="1979782" y="2532018"/>
            <a:ext cx="1146048" cy="1895856"/>
          </a:xfrm>
          <a:prstGeom prst="rect">
            <a:avLst/>
          </a:prstGeom>
        </p:spPr>
      </p:pic>
      <p:pic>
        <p:nvPicPr>
          <p:cNvPr id="21" name="Image 20">
            <a:extLst>
              <a:ext uri="{FF2B5EF4-FFF2-40B4-BE49-F238E27FC236}">
                <a16:creationId xmlns:a16="http://schemas.microsoft.com/office/drawing/2014/main" id="{EF902957-9A46-46A3-9B3D-8F3CD851FC88}"/>
              </a:ext>
            </a:extLst>
          </p:cNvPr>
          <p:cNvPicPr>
            <a:picLocks noChangeAspect="1"/>
          </p:cNvPicPr>
          <p:nvPr/>
        </p:nvPicPr>
        <p:blipFill>
          <a:blip r:embed="rId6"/>
          <a:stretch>
            <a:fillRect/>
          </a:stretch>
        </p:blipFill>
        <p:spPr>
          <a:xfrm>
            <a:off x="545232" y="2528970"/>
            <a:ext cx="1161288" cy="1898904"/>
          </a:xfrm>
          <a:prstGeom prst="rect">
            <a:avLst/>
          </a:prstGeom>
        </p:spPr>
      </p:pic>
      <p:sp>
        <p:nvSpPr>
          <p:cNvPr id="22" name="ZoneTexte 21">
            <a:extLst>
              <a:ext uri="{FF2B5EF4-FFF2-40B4-BE49-F238E27FC236}">
                <a16:creationId xmlns:a16="http://schemas.microsoft.com/office/drawing/2014/main" id="{8DE22E5C-9CBF-45FE-ABDE-A424DAF705DA}"/>
              </a:ext>
            </a:extLst>
          </p:cNvPr>
          <p:cNvSpPr txBox="1"/>
          <p:nvPr/>
        </p:nvSpPr>
        <p:spPr>
          <a:xfrm>
            <a:off x="542804" y="4427874"/>
            <a:ext cx="2614818" cy="338554"/>
          </a:xfrm>
          <a:prstGeom prst="rect">
            <a:avLst/>
          </a:prstGeom>
          <a:noFill/>
        </p:spPr>
        <p:txBody>
          <a:bodyPr wrap="none" rtlCol="0">
            <a:spAutoFit/>
          </a:bodyPr>
          <a:lstStyle/>
          <a:p>
            <a:r>
              <a:rPr lang="fr-FR" sz="1600" dirty="0">
                <a:solidFill>
                  <a:schemeClr val="accent1">
                    <a:lumMod val="75000"/>
                  </a:schemeClr>
                </a:solidFill>
              </a:rPr>
              <a:t>Surcharge droite ou inversée</a:t>
            </a:r>
          </a:p>
        </p:txBody>
      </p:sp>
      <p:sp>
        <p:nvSpPr>
          <p:cNvPr id="23" name="ZoneTexte 22">
            <a:extLst>
              <a:ext uri="{FF2B5EF4-FFF2-40B4-BE49-F238E27FC236}">
                <a16:creationId xmlns:a16="http://schemas.microsoft.com/office/drawing/2014/main" id="{0F493DF5-967F-4238-A45F-E4EAC563CDD8}"/>
              </a:ext>
            </a:extLst>
          </p:cNvPr>
          <p:cNvSpPr txBox="1"/>
          <p:nvPr/>
        </p:nvSpPr>
        <p:spPr>
          <a:xfrm>
            <a:off x="754909" y="6387276"/>
            <a:ext cx="2063385" cy="338554"/>
          </a:xfrm>
          <a:prstGeom prst="rect">
            <a:avLst/>
          </a:prstGeom>
          <a:noFill/>
        </p:spPr>
        <p:txBody>
          <a:bodyPr wrap="none" rtlCol="0">
            <a:spAutoFit/>
          </a:bodyPr>
          <a:lstStyle/>
          <a:p>
            <a:r>
              <a:rPr lang="fr-FR" sz="1600" dirty="0">
                <a:solidFill>
                  <a:schemeClr val="accent1">
                    <a:lumMod val="75000"/>
                  </a:schemeClr>
                </a:solidFill>
              </a:rPr>
              <a:t>Surcharge recto-verso</a:t>
            </a:r>
          </a:p>
        </p:txBody>
      </p:sp>
      <p:pic>
        <p:nvPicPr>
          <p:cNvPr id="25" name="Image 24">
            <a:extLst>
              <a:ext uri="{FF2B5EF4-FFF2-40B4-BE49-F238E27FC236}">
                <a16:creationId xmlns:a16="http://schemas.microsoft.com/office/drawing/2014/main" id="{277395EA-303F-40AF-A6A1-127010FECD99}"/>
              </a:ext>
            </a:extLst>
          </p:cNvPr>
          <p:cNvPicPr>
            <a:picLocks noChangeAspect="1"/>
          </p:cNvPicPr>
          <p:nvPr/>
        </p:nvPicPr>
        <p:blipFill>
          <a:blip r:embed="rId7"/>
          <a:stretch>
            <a:fillRect/>
          </a:stretch>
        </p:blipFill>
        <p:spPr>
          <a:xfrm>
            <a:off x="3394402" y="2890660"/>
            <a:ext cx="4487434" cy="3074428"/>
          </a:xfrm>
          <a:prstGeom prst="rect">
            <a:avLst/>
          </a:prstGeom>
        </p:spPr>
      </p:pic>
      <p:sp>
        <p:nvSpPr>
          <p:cNvPr id="26" name="ZoneTexte 25">
            <a:extLst>
              <a:ext uri="{FF2B5EF4-FFF2-40B4-BE49-F238E27FC236}">
                <a16:creationId xmlns:a16="http://schemas.microsoft.com/office/drawing/2014/main" id="{6C5BC400-FF53-44DC-A339-59B1F921E6D8}"/>
              </a:ext>
            </a:extLst>
          </p:cNvPr>
          <p:cNvSpPr txBox="1"/>
          <p:nvPr/>
        </p:nvSpPr>
        <p:spPr>
          <a:xfrm>
            <a:off x="3803728" y="6035946"/>
            <a:ext cx="3981154" cy="338554"/>
          </a:xfrm>
          <a:prstGeom prst="rect">
            <a:avLst/>
          </a:prstGeom>
          <a:noFill/>
        </p:spPr>
        <p:txBody>
          <a:bodyPr wrap="none" rtlCol="0">
            <a:spAutoFit/>
          </a:bodyPr>
          <a:lstStyle/>
          <a:p>
            <a:r>
              <a:rPr lang="fr-FR" sz="1600" dirty="0">
                <a:solidFill>
                  <a:schemeClr val="accent1">
                    <a:lumMod val="75000"/>
                  </a:schemeClr>
                </a:solidFill>
              </a:rPr>
              <a:t>Sur lettre de Pointe-Noire du 21 janvier 1998.</a:t>
            </a:r>
          </a:p>
        </p:txBody>
      </p:sp>
    </p:spTree>
    <p:extLst>
      <p:ext uri="{BB962C8B-B14F-4D97-AF65-F5344CB8AC3E}">
        <p14:creationId xmlns:p14="http://schemas.microsoft.com/office/powerpoint/2010/main" val="2961111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7694" y="319850"/>
            <a:ext cx="7046167" cy="1538319"/>
          </a:xfrm>
        </p:spPr>
        <p:txBody>
          <a:bodyPr>
            <a:normAutofit fontScale="90000"/>
          </a:bodyPr>
          <a:lstStyle/>
          <a:p>
            <a:pPr algn="ctr"/>
            <a:r>
              <a:rPr lang="fr-FR" dirty="0">
                <a:solidFill>
                  <a:schemeClr val="accent1">
                    <a:lumMod val="75000"/>
                  </a:schemeClr>
                </a:solidFill>
              </a:rPr>
              <a:t>Les surchargés au Congo-Brazzaville</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22</a:t>
            </a:fld>
            <a:endParaRPr lang="en-US" dirty="0">
              <a:solidFill>
                <a:schemeClr val="bg1"/>
              </a:solidFill>
            </a:endParaRPr>
          </a:p>
        </p:txBody>
      </p:sp>
      <p:sp>
        <p:nvSpPr>
          <p:cNvPr id="4" name="ZoneTexte 3"/>
          <p:cNvSpPr txBox="1"/>
          <p:nvPr/>
        </p:nvSpPr>
        <p:spPr>
          <a:xfrm>
            <a:off x="514103" y="2079901"/>
            <a:ext cx="5447381" cy="1015663"/>
          </a:xfrm>
          <a:prstGeom prst="rect">
            <a:avLst/>
          </a:prstGeom>
          <a:noFill/>
        </p:spPr>
        <p:txBody>
          <a:bodyPr wrap="square" rtlCol="0">
            <a:spAutoFit/>
          </a:bodyPr>
          <a:lstStyle/>
          <a:p>
            <a:pPr algn="just"/>
            <a:r>
              <a:rPr lang="fr-FR" sz="2400" b="1" dirty="0">
                <a:solidFill>
                  <a:schemeClr val="accent1">
                    <a:lumMod val="75000"/>
                  </a:schemeClr>
                </a:solidFill>
              </a:rPr>
              <a:t>Les surcharges « LÉGAL » ou « Légal »</a:t>
            </a:r>
          </a:p>
          <a:p>
            <a:pPr marL="342900" indent="-342900" algn="just">
              <a:buFont typeface="Arial" panose="020B0604020202020204" pitchFamily="34" charset="0"/>
              <a:buChar char="•"/>
            </a:pPr>
            <a:r>
              <a:rPr lang="fr-FR" dirty="0">
                <a:solidFill>
                  <a:schemeClr val="accent1">
                    <a:lumMod val="75000"/>
                  </a:schemeClr>
                </a:solidFill>
              </a:rPr>
              <a:t>Moins connues que les surcharges AUTORISÉ.</a:t>
            </a:r>
          </a:p>
          <a:p>
            <a:pPr marL="342900" indent="-342900" algn="just">
              <a:buFont typeface="Arial" panose="020B0604020202020204" pitchFamily="34" charset="0"/>
              <a:buChar char="•"/>
            </a:pPr>
            <a:r>
              <a:rPr lang="fr-FR" dirty="0">
                <a:solidFill>
                  <a:schemeClr val="accent1">
                    <a:lumMod val="75000"/>
                  </a:schemeClr>
                </a:solidFill>
              </a:rPr>
              <a:t>Moins d’une dizaine de timbres concernés.</a:t>
            </a:r>
          </a:p>
        </p:txBody>
      </p:sp>
      <p:pic>
        <p:nvPicPr>
          <p:cNvPr id="8" name="Image 7">
            <a:extLst>
              <a:ext uri="{FF2B5EF4-FFF2-40B4-BE49-F238E27FC236}">
                <a16:creationId xmlns:a16="http://schemas.microsoft.com/office/drawing/2014/main" id="{3340650A-043C-4FBF-BB64-C38915074276}"/>
              </a:ext>
            </a:extLst>
          </p:cNvPr>
          <p:cNvPicPr>
            <a:picLocks noChangeAspect="1"/>
          </p:cNvPicPr>
          <p:nvPr/>
        </p:nvPicPr>
        <p:blipFill>
          <a:blip r:embed="rId2"/>
          <a:stretch>
            <a:fillRect/>
          </a:stretch>
        </p:blipFill>
        <p:spPr>
          <a:xfrm>
            <a:off x="6201078" y="1417427"/>
            <a:ext cx="5903668" cy="4516843"/>
          </a:xfrm>
          <a:prstGeom prst="rect">
            <a:avLst/>
          </a:prstGeom>
        </p:spPr>
      </p:pic>
      <p:pic>
        <p:nvPicPr>
          <p:cNvPr id="11" name="Image 10">
            <a:extLst>
              <a:ext uri="{FF2B5EF4-FFF2-40B4-BE49-F238E27FC236}">
                <a16:creationId xmlns:a16="http://schemas.microsoft.com/office/drawing/2014/main" id="{91BF20ED-A3D3-4B46-B271-C11FE1674EDE}"/>
              </a:ext>
            </a:extLst>
          </p:cNvPr>
          <p:cNvPicPr>
            <a:picLocks noChangeAspect="1"/>
          </p:cNvPicPr>
          <p:nvPr/>
        </p:nvPicPr>
        <p:blipFill>
          <a:blip r:embed="rId3"/>
          <a:stretch>
            <a:fillRect/>
          </a:stretch>
        </p:blipFill>
        <p:spPr>
          <a:xfrm>
            <a:off x="287694" y="3951835"/>
            <a:ext cx="1065276" cy="1246632"/>
          </a:xfrm>
          <a:prstGeom prst="rect">
            <a:avLst/>
          </a:prstGeom>
        </p:spPr>
      </p:pic>
      <p:pic>
        <p:nvPicPr>
          <p:cNvPr id="14" name="Image 13">
            <a:extLst>
              <a:ext uri="{FF2B5EF4-FFF2-40B4-BE49-F238E27FC236}">
                <a16:creationId xmlns:a16="http://schemas.microsoft.com/office/drawing/2014/main" id="{74CBB18F-8C0C-4464-AA7D-948BF4F066BE}"/>
              </a:ext>
            </a:extLst>
          </p:cNvPr>
          <p:cNvPicPr>
            <a:picLocks noChangeAspect="1"/>
          </p:cNvPicPr>
          <p:nvPr/>
        </p:nvPicPr>
        <p:blipFill>
          <a:blip r:embed="rId4"/>
          <a:stretch>
            <a:fillRect/>
          </a:stretch>
        </p:blipFill>
        <p:spPr>
          <a:xfrm>
            <a:off x="1496497" y="3387820"/>
            <a:ext cx="4464987" cy="3145812"/>
          </a:xfrm>
          <a:prstGeom prst="rect">
            <a:avLst/>
          </a:prstGeom>
        </p:spPr>
      </p:pic>
    </p:spTree>
    <p:extLst>
      <p:ext uri="{BB962C8B-B14F-4D97-AF65-F5344CB8AC3E}">
        <p14:creationId xmlns:p14="http://schemas.microsoft.com/office/powerpoint/2010/main" val="329474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7694" y="319850"/>
            <a:ext cx="7046167" cy="1538319"/>
          </a:xfrm>
        </p:spPr>
        <p:txBody>
          <a:bodyPr>
            <a:normAutofit fontScale="90000"/>
          </a:bodyPr>
          <a:lstStyle/>
          <a:p>
            <a:pPr algn="ctr"/>
            <a:r>
              <a:rPr lang="fr-FR" dirty="0">
                <a:solidFill>
                  <a:schemeClr val="accent1">
                    <a:lumMod val="75000"/>
                  </a:schemeClr>
                </a:solidFill>
              </a:rPr>
              <a:t>Les surchargés au Congo-Brazzaville</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23</a:t>
            </a:fld>
            <a:endParaRPr lang="en-US" dirty="0">
              <a:solidFill>
                <a:schemeClr val="bg1"/>
              </a:solidFill>
            </a:endParaRPr>
          </a:p>
        </p:txBody>
      </p:sp>
      <p:sp>
        <p:nvSpPr>
          <p:cNvPr id="4" name="ZoneTexte 3"/>
          <p:cNvSpPr txBox="1"/>
          <p:nvPr/>
        </p:nvSpPr>
        <p:spPr>
          <a:xfrm>
            <a:off x="522586" y="1961511"/>
            <a:ext cx="4527586" cy="1292662"/>
          </a:xfrm>
          <a:prstGeom prst="rect">
            <a:avLst/>
          </a:prstGeom>
          <a:noFill/>
        </p:spPr>
        <p:txBody>
          <a:bodyPr wrap="square" rtlCol="0">
            <a:spAutoFit/>
          </a:bodyPr>
          <a:lstStyle/>
          <a:p>
            <a:pPr algn="just"/>
            <a:r>
              <a:rPr lang="fr-FR" sz="2400" b="1" dirty="0">
                <a:solidFill>
                  <a:schemeClr val="accent1">
                    <a:lumMod val="75000"/>
                  </a:schemeClr>
                </a:solidFill>
              </a:rPr>
              <a:t>La série « femme à la hotte »</a:t>
            </a:r>
          </a:p>
          <a:p>
            <a:pPr marL="342900" indent="-342900" algn="just">
              <a:buFont typeface="Arial" panose="020B0604020202020204" pitchFamily="34" charset="0"/>
              <a:buChar char="•"/>
            </a:pPr>
            <a:r>
              <a:rPr lang="fr-FR" dirty="0">
                <a:solidFill>
                  <a:schemeClr val="accent1">
                    <a:lumMod val="75000"/>
                  </a:schemeClr>
                </a:solidFill>
              </a:rPr>
              <a:t>Surcharge LÉGAL ou AUTORISÉ,</a:t>
            </a:r>
          </a:p>
          <a:p>
            <a:pPr algn="just"/>
            <a:r>
              <a:rPr lang="fr-FR" dirty="0">
                <a:solidFill>
                  <a:schemeClr val="accent1">
                    <a:lumMod val="75000"/>
                  </a:schemeClr>
                </a:solidFill>
              </a:rPr>
              <a:t>sous diverses formes.</a:t>
            </a:r>
          </a:p>
          <a:p>
            <a:pPr marL="342900" indent="-342900" algn="just">
              <a:buFont typeface="Arial" panose="020B0604020202020204" pitchFamily="34" charset="0"/>
              <a:buChar char="•"/>
            </a:pPr>
            <a:r>
              <a:rPr lang="fr-FR" dirty="0">
                <a:solidFill>
                  <a:schemeClr val="accent1">
                    <a:lumMod val="75000"/>
                  </a:schemeClr>
                </a:solidFill>
              </a:rPr>
              <a:t>Légende République du Congo ou Congo.</a:t>
            </a:r>
          </a:p>
        </p:txBody>
      </p:sp>
      <p:pic>
        <p:nvPicPr>
          <p:cNvPr id="6" name="Image 5">
            <a:extLst>
              <a:ext uri="{FF2B5EF4-FFF2-40B4-BE49-F238E27FC236}">
                <a16:creationId xmlns:a16="http://schemas.microsoft.com/office/drawing/2014/main" id="{E9BFA8E3-4318-460A-B92D-95FB70DD7A0E}"/>
              </a:ext>
            </a:extLst>
          </p:cNvPr>
          <p:cNvPicPr>
            <a:picLocks noChangeAspect="1"/>
          </p:cNvPicPr>
          <p:nvPr/>
        </p:nvPicPr>
        <p:blipFill>
          <a:blip r:embed="rId2"/>
          <a:stretch>
            <a:fillRect/>
          </a:stretch>
        </p:blipFill>
        <p:spPr>
          <a:xfrm>
            <a:off x="7760700" y="319850"/>
            <a:ext cx="4155162" cy="6031758"/>
          </a:xfrm>
          <a:prstGeom prst="rect">
            <a:avLst/>
          </a:prstGeom>
        </p:spPr>
      </p:pic>
      <p:pic>
        <p:nvPicPr>
          <p:cNvPr id="12" name="Image 11">
            <a:extLst>
              <a:ext uri="{FF2B5EF4-FFF2-40B4-BE49-F238E27FC236}">
                <a16:creationId xmlns:a16="http://schemas.microsoft.com/office/drawing/2014/main" id="{F0C1B18A-198E-4EBA-A16E-A899146A66FD}"/>
              </a:ext>
            </a:extLst>
          </p:cNvPr>
          <p:cNvPicPr>
            <a:picLocks noChangeAspect="1"/>
          </p:cNvPicPr>
          <p:nvPr/>
        </p:nvPicPr>
        <p:blipFill>
          <a:blip r:embed="rId3"/>
          <a:stretch>
            <a:fillRect/>
          </a:stretch>
        </p:blipFill>
        <p:spPr>
          <a:xfrm>
            <a:off x="2956858" y="3419685"/>
            <a:ext cx="4424870" cy="3181397"/>
          </a:xfrm>
          <a:prstGeom prst="rect">
            <a:avLst/>
          </a:prstGeom>
        </p:spPr>
      </p:pic>
      <p:pic>
        <p:nvPicPr>
          <p:cNvPr id="15" name="Image 14">
            <a:extLst>
              <a:ext uri="{FF2B5EF4-FFF2-40B4-BE49-F238E27FC236}">
                <a16:creationId xmlns:a16="http://schemas.microsoft.com/office/drawing/2014/main" id="{21279015-CF07-4DCF-9C4A-90FD10BD16AD}"/>
              </a:ext>
            </a:extLst>
          </p:cNvPr>
          <p:cNvPicPr>
            <a:picLocks noChangeAspect="1"/>
          </p:cNvPicPr>
          <p:nvPr/>
        </p:nvPicPr>
        <p:blipFill>
          <a:blip r:embed="rId4"/>
          <a:stretch>
            <a:fillRect/>
          </a:stretch>
        </p:blipFill>
        <p:spPr>
          <a:xfrm>
            <a:off x="791173" y="4649975"/>
            <a:ext cx="1089932" cy="875378"/>
          </a:xfrm>
          <a:prstGeom prst="rect">
            <a:avLst/>
          </a:prstGeom>
        </p:spPr>
      </p:pic>
      <p:sp>
        <p:nvSpPr>
          <p:cNvPr id="16" name="ZoneTexte 15">
            <a:extLst>
              <a:ext uri="{FF2B5EF4-FFF2-40B4-BE49-F238E27FC236}">
                <a16:creationId xmlns:a16="http://schemas.microsoft.com/office/drawing/2014/main" id="{B32328F8-B3BA-4B7E-89EF-9C81EF8604A4}"/>
              </a:ext>
            </a:extLst>
          </p:cNvPr>
          <p:cNvSpPr txBox="1"/>
          <p:nvPr/>
        </p:nvSpPr>
        <p:spPr>
          <a:xfrm>
            <a:off x="673554" y="5525353"/>
            <a:ext cx="1325171" cy="830997"/>
          </a:xfrm>
          <a:prstGeom prst="rect">
            <a:avLst/>
          </a:prstGeom>
          <a:noFill/>
        </p:spPr>
        <p:txBody>
          <a:bodyPr wrap="none" rtlCol="0">
            <a:spAutoFit/>
          </a:bodyPr>
          <a:lstStyle/>
          <a:p>
            <a:pPr algn="ctr"/>
            <a:r>
              <a:rPr lang="fr-FR" sz="1600" dirty="0">
                <a:solidFill>
                  <a:schemeClr val="accent1">
                    <a:lumMod val="75000"/>
                  </a:schemeClr>
                </a:solidFill>
              </a:rPr>
              <a:t>Légende </a:t>
            </a:r>
          </a:p>
          <a:p>
            <a:pPr algn="ctr"/>
            <a:r>
              <a:rPr lang="fr-FR" sz="1600" dirty="0">
                <a:solidFill>
                  <a:schemeClr val="accent1">
                    <a:lumMod val="75000"/>
                  </a:schemeClr>
                </a:solidFill>
              </a:rPr>
              <a:t>« République </a:t>
            </a:r>
          </a:p>
          <a:p>
            <a:pPr algn="ctr"/>
            <a:r>
              <a:rPr lang="fr-FR" sz="1600" dirty="0">
                <a:solidFill>
                  <a:schemeClr val="accent1">
                    <a:lumMod val="75000"/>
                  </a:schemeClr>
                </a:solidFill>
              </a:rPr>
              <a:t>du Congo ».</a:t>
            </a:r>
          </a:p>
        </p:txBody>
      </p:sp>
      <p:pic>
        <p:nvPicPr>
          <p:cNvPr id="18" name="Image 17">
            <a:extLst>
              <a:ext uri="{FF2B5EF4-FFF2-40B4-BE49-F238E27FC236}">
                <a16:creationId xmlns:a16="http://schemas.microsoft.com/office/drawing/2014/main" id="{724E6476-843D-4E78-B056-C3A887133930}"/>
              </a:ext>
            </a:extLst>
          </p:cNvPr>
          <p:cNvPicPr>
            <a:picLocks noChangeAspect="1"/>
          </p:cNvPicPr>
          <p:nvPr/>
        </p:nvPicPr>
        <p:blipFill>
          <a:blip r:embed="rId5"/>
          <a:stretch>
            <a:fillRect/>
          </a:stretch>
        </p:blipFill>
        <p:spPr>
          <a:xfrm>
            <a:off x="287694" y="3662529"/>
            <a:ext cx="2229042" cy="858658"/>
          </a:xfrm>
          <a:prstGeom prst="rect">
            <a:avLst/>
          </a:prstGeom>
        </p:spPr>
      </p:pic>
      <p:pic>
        <p:nvPicPr>
          <p:cNvPr id="20" name="Image 19">
            <a:extLst>
              <a:ext uri="{FF2B5EF4-FFF2-40B4-BE49-F238E27FC236}">
                <a16:creationId xmlns:a16="http://schemas.microsoft.com/office/drawing/2014/main" id="{4AD9C7F0-0154-4CF4-B314-1E81F6DB76A5}"/>
              </a:ext>
            </a:extLst>
          </p:cNvPr>
          <p:cNvPicPr>
            <a:picLocks noChangeAspect="1"/>
          </p:cNvPicPr>
          <p:nvPr/>
        </p:nvPicPr>
        <p:blipFill>
          <a:blip r:embed="rId6"/>
          <a:stretch>
            <a:fillRect/>
          </a:stretch>
        </p:blipFill>
        <p:spPr>
          <a:xfrm>
            <a:off x="5919561" y="1345738"/>
            <a:ext cx="1321363" cy="1024862"/>
          </a:xfrm>
          <a:prstGeom prst="rect">
            <a:avLst/>
          </a:prstGeom>
        </p:spPr>
      </p:pic>
      <p:sp>
        <p:nvSpPr>
          <p:cNvPr id="21" name="ZoneTexte 20">
            <a:extLst>
              <a:ext uri="{FF2B5EF4-FFF2-40B4-BE49-F238E27FC236}">
                <a16:creationId xmlns:a16="http://schemas.microsoft.com/office/drawing/2014/main" id="{E2EA95B0-34F6-44CF-BD6C-ADD163D64A3B}"/>
              </a:ext>
            </a:extLst>
          </p:cNvPr>
          <p:cNvSpPr txBox="1"/>
          <p:nvPr/>
        </p:nvSpPr>
        <p:spPr>
          <a:xfrm>
            <a:off x="5681182" y="2370600"/>
            <a:ext cx="1896673" cy="830997"/>
          </a:xfrm>
          <a:prstGeom prst="rect">
            <a:avLst/>
          </a:prstGeom>
          <a:noFill/>
        </p:spPr>
        <p:txBody>
          <a:bodyPr wrap="none" rtlCol="0">
            <a:spAutoFit/>
          </a:bodyPr>
          <a:lstStyle/>
          <a:p>
            <a:pPr algn="ctr"/>
            <a:r>
              <a:rPr lang="fr-FR" sz="1600" dirty="0">
                <a:solidFill>
                  <a:schemeClr val="accent1">
                    <a:lumMod val="75000"/>
                  </a:schemeClr>
                </a:solidFill>
              </a:rPr>
              <a:t>Légende « Congo », </a:t>
            </a:r>
          </a:p>
          <a:p>
            <a:pPr algn="ctr"/>
            <a:r>
              <a:rPr lang="fr-FR" sz="1600" dirty="0">
                <a:solidFill>
                  <a:schemeClr val="accent1">
                    <a:lumMod val="75000"/>
                  </a:schemeClr>
                </a:solidFill>
              </a:rPr>
              <a:t>n’existe pas </a:t>
            </a:r>
          </a:p>
          <a:p>
            <a:pPr algn="ctr"/>
            <a:r>
              <a:rPr lang="fr-FR" sz="1600" dirty="0">
                <a:solidFill>
                  <a:schemeClr val="accent1">
                    <a:lumMod val="75000"/>
                  </a:schemeClr>
                </a:solidFill>
              </a:rPr>
              <a:t>sans LÉGAL.</a:t>
            </a:r>
          </a:p>
        </p:txBody>
      </p:sp>
    </p:spTree>
    <p:extLst>
      <p:ext uri="{BB962C8B-B14F-4D97-AF65-F5344CB8AC3E}">
        <p14:creationId xmlns:p14="http://schemas.microsoft.com/office/powerpoint/2010/main" val="3847825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27787" y="2364640"/>
            <a:ext cx="10728649" cy="3991710"/>
          </a:xfrm>
          <a:effectLst/>
        </p:spPr>
        <p:txBody>
          <a:bodyPr>
            <a:normAutofit fontScale="90000"/>
          </a:bodyPr>
          <a:lstStyle/>
          <a:p>
            <a:r>
              <a:rPr lang="fr-FR" sz="6700" dirty="0">
                <a:solidFill>
                  <a:schemeClr val="accent1">
                    <a:lumMod val="60000"/>
                    <a:lumOff val="40000"/>
                  </a:schemeClr>
                </a:solidFill>
                <a:effectLst/>
              </a:rPr>
              <a:t>Timbres surchargés localement :</a:t>
            </a:r>
            <a:br>
              <a:rPr lang="fr-FR" sz="6700" dirty="0">
                <a:solidFill>
                  <a:schemeClr val="accent1">
                    <a:lumMod val="60000"/>
                    <a:lumOff val="40000"/>
                  </a:schemeClr>
                </a:solidFill>
                <a:effectLst/>
              </a:rPr>
            </a:br>
            <a:r>
              <a:rPr lang="fr-FR" sz="6700" dirty="0">
                <a:solidFill>
                  <a:schemeClr val="accent1">
                    <a:lumMod val="60000"/>
                    <a:lumOff val="40000"/>
                  </a:schemeClr>
                </a:solidFill>
                <a:effectLst/>
              </a:rPr>
              <a:t>raretés africaines </a:t>
            </a:r>
            <a:br>
              <a:rPr lang="fr-FR" sz="6700" dirty="0">
                <a:solidFill>
                  <a:schemeClr val="accent1">
                    <a:lumMod val="60000"/>
                    <a:lumOff val="40000"/>
                  </a:schemeClr>
                </a:solidFill>
                <a:effectLst/>
              </a:rPr>
            </a:br>
            <a:r>
              <a:rPr lang="fr-FR" sz="6700" dirty="0">
                <a:solidFill>
                  <a:schemeClr val="accent1">
                    <a:lumMod val="60000"/>
                    <a:lumOff val="40000"/>
                  </a:schemeClr>
                </a:solidFill>
                <a:effectLst/>
              </a:rPr>
              <a:t>des 2 dernières décennies</a:t>
            </a:r>
            <a:br>
              <a:rPr lang="fr-FR" dirty="0">
                <a:solidFill>
                  <a:schemeClr val="accent1">
                    <a:lumMod val="75000"/>
                  </a:schemeClr>
                </a:solidFill>
                <a:effectLst/>
              </a:rPr>
            </a:br>
            <a:br>
              <a:rPr lang="fr-FR" sz="6000" dirty="0">
                <a:solidFill>
                  <a:schemeClr val="accent1">
                    <a:lumMod val="75000"/>
                  </a:schemeClr>
                </a:solidFill>
                <a:effectLst/>
              </a:rPr>
            </a:br>
            <a:r>
              <a:rPr lang="fr-FR" sz="6000" dirty="0">
                <a:solidFill>
                  <a:schemeClr val="accent1">
                    <a:lumMod val="75000"/>
                  </a:schemeClr>
                </a:solidFill>
                <a:effectLst/>
              </a:rPr>
              <a:t>2</a:t>
            </a:r>
            <a:r>
              <a:rPr lang="fr-FR" sz="6000" baseline="30000" dirty="0">
                <a:solidFill>
                  <a:schemeClr val="accent1">
                    <a:lumMod val="75000"/>
                  </a:schemeClr>
                </a:solidFill>
                <a:effectLst/>
              </a:rPr>
              <a:t>ème</a:t>
            </a:r>
            <a:r>
              <a:rPr lang="fr-FR" sz="6000" dirty="0">
                <a:solidFill>
                  <a:schemeClr val="accent1">
                    <a:lumMod val="75000"/>
                  </a:schemeClr>
                </a:solidFill>
                <a:effectLst/>
              </a:rPr>
              <a:t> partie : Comores et divers pays</a:t>
            </a:r>
          </a:p>
        </p:txBody>
      </p:sp>
      <p:sp>
        <p:nvSpPr>
          <p:cNvPr id="3" name="Sous-titre 2"/>
          <p:cNvSpPr>
            <a:spLocks noGrp="1"/>
          </p:cNvSpPr>
          <p:nvPr>
            <p:ph type="subTitle" idx="1"/>
          </p:nvPr>
        </p:nvSpPr>
        <p:spPr>
          <a:xfrm>
            <a:off x="2471056" y="681135"/>
            <a:ext cx="9144000" cy="1045028"/>
          </a:xfrm>
        </p:spPr>
        <p:txBody>
          <a:bodyPr>
            <a:normAutofit/>
          </a:bodyPr>
          <a:lstStyle/>
          <a:p>
            <a:r>
              <a:rPr lang="fr-FR" sz="1800" dirty="0">
                <a:solidFill>
                  <a:schemeClr val="bg1"/>
                </a:solidFill>
              </a:rPr>
              <a:t>Réunion SPE – Troyes – </a:t>
            </a:r>
            <a:r>
              <a:rPr lang="fr-FR" sz="1800" dirty="0">
                <a:solidFill>
                  <a:schemeClr val="bg1"/>
                </a:solidFill>
                <a:highlight>
                  <a:srgbClr val="FFFF00"/>
                </a:highlight>
              </a:rPr>
              <a:t>février 2018 ?</a:t>
            </a:r>
          </a:p>
          <a:p>
            <a:r>
              <a:rPr lang="fr-FR" sz="1800" dirty="0">
                <a:solidFill>
                  <a:schemeClr val="bg1"/>
                </a:solidFill>
              </a:rPr>
              <a:t>Olivier </a:t>
            </a:r>
            <a:r>
              <a:rPr lang="fr-FR" sz="1800" dirty="0" err="1">
                <a:solidFill>
                  <a:schemeClr val="bg1"/>
                </a:solidFill>
              </a:rPr>
              <a:t>Bergossi</a:t>
            </a:r>
            <a:endParaRPr lang="fr-FR" sz="1800" dirty="0">
              <a:solidFill>
                <a:schemeClr val="bg1"/>
              </a:solidFill>
            </a:endParaRP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pPr/>
              <a:t>24</a:t>
            </a:fld>
            <a:endParaRPr lang="en-US" dirty="0"/>
          </a:p>
        </p:txBody>
      </p:sp>
    </p:spTree>
    <p:extLst>
      <p:ext uri="{BB962C8B-B14F-4D97-AF65-F5344CB8AC3E}">
        <p14:creationId xmlns:p14="http://schemas.microsoft.com/office/powerpoint/2010/main" val="3108204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70249" y="667438"/>
            <a:ext cx="4246983" cy="5688911"/>
          </a:xfrm>
        </p:spPr>
        <p:txBody>
          <a:bodyPr>
            <a:normAutofit/>
          </a:bodyPr>
          <a:lstStyle/>
          <a:p>
            <a:pPr algn="ctr"/>
            <a:r>
              <a:rPr lang="fr-FR" sz="4800" dirty="0">
                <a:solidFill>
                  <a:schemeClr val="accent1">
                    <a:lumMod val="75000"/>
                  </a:schemeClr>
                </a:solidFill>
              </a:rPr>
              <a:t>Afrique francophone</a:t>
            </a:r>
            <a:br>
              <a:rPr lang="fr-FR" sz="4800" dirty="0">
                <a:solidFill>
                  <a:schemeClr val="accent1">
                    <a:lumMod val="75000"/>
                  </a:schemeClr>
                </a:solidFill>
              </a:rPr>
            </a:br>
            <a:br>
              <a:rPr lang="fr-FR" dirty="0">
                <a:solidFill>
                  <a:schemeClr val="accent1">
                    <a:lumMod val="75000"/>
                  </a:schemeClr>
                </a:solidFill>
              </a:rPr>
            </a:br>
            <a:r>
              <a:rPr lang="fr-FR" sz="3600" dirty="0">
                <a:solidFill>
                  <a:schemeClr val="accent1">
                    <a:lumMod val="75000"/>
                  </a:schemeClr>
                </a:solidFill>
              </a:rPr>
              <a:t>Bénin</a:t>
            </a:r>
            <a:br>
              <a:rPr lang="fr-FR" sz="3600" dirty="0">
                <a:solidFill>
                  <a:schemeClr val="accent1">
                    <a:lumMod val="75000"/>
                  </a:schemeClr>
                </a:solidFill>
              </a:rPr>
            </a:br>
            <a:r>
              <a:rPr lang="fr-FR" sz="3600" dirty="0">
                <a:solidFill>
                  <a:schemeClr val="accent1">
                    <a:lumMod val="75000"/>
                  </a:schemeClr>
                </a:solidFill>
              </a:rPr>
              <a:t>RP Congo Madagascar</a:t>
            </a:r>
            <a:br>
              <a:rPr lang="fr-FR" sz="3600" dirty="0">
                <a:solidFill>
                  <a:schemeClr val="accent1">
                    <a:lumMod val="75000"/>
                  </a:schemeClr>
                </a:solidFill>
              </a:rPr>
            </a:br>
            <a:r>
              <a:rPr lang="fr-FR" sz="3600" dirty="0">
                <a:solidFill>
                  <a:schemeClr val="accent1">
                    <a:lumMod val="75000"/>
                  </a:schemeClr>
                </a:solidFill>
              </a:rPr>
              <a:t>Comores</a:t>
            </a:r>
            <a:br>
              <a:rPr lang="fr-FR" sz="3600" dirty="0">
                <a:solidFill>
                  <a:schemeClr val="accent1">
                    <a:lumMod val="75000"/>
                  </a:schemeClr>
                </a:solidFill>
              </a:rPr>
            </a:br>
            <a:r>
              <a:rPr lang="fr-FR" sz="3600" dirty="0">
                <a:solidFill>
                  <a:schemeClr val="accent1">
                    <a:lumMod val="75000"/>
                  </a:schemeClr>
                </a:solidFill>
              </a:rPr>
              <a:t>…</a:t>
            </a:r>
          </a:p>
        </p:txBody>
      </p:sp>
      <p:sp>
        <p:nvSpPr>
          <p:cNvPr id="5" name="Espace réservé du numéro de diapositive 4"/>
          <p:cNvSpPr>
            <a:spLocks noGrp="1"/>
          </p:cNvSpPr>
          <p:nvPr>
            <p:ph type="sldNum" sz="quarter" idx="12"/>
          </p:nvPr>
        </p:nvSpPr>
        <p:spPr/>
        <p:txBody>
          <a:bodyPr/>
          <a:lstStyle/>
          <a:p>
            <a:r>
              <a:rPr lang="en-US" dirty="0">
                <a:solidFill>
                  <a:schemeClr val="bg1"/>
                </a:solidFill>
              </a:rPr>
              <a:t>3</a:t>
            </a:r>
          </a:p>
        </p:txBody>
      </p:sp>
      <p:pic>
        <p:nvPicPr>
          <p:cNvPr id="8" name="Espace réservé du contenu 7">
            <a:extLst>
              <a:ext uri="{FF2B5EF4-FFF2-40B4-BE49-F238E27FC236}">
                <a16:creationId xmlns:a16="http://schemas.microsoft.com/office/drawing/2014/main" id="{764F4F77-976C-400C-9075-33BBD4F98822}"/>
              </a:ext>
            </a:extLst>
          </p:cNvPr>
          <p:cNvPicPr>
            <a:picLocks noGrp="1" noChangeAspect="1"/>
          </p:cNvPicPr>
          <p:nvPr>
            <p:ph idx="1"/>
          </p:nvPr>
        </p:nvPicPr>
        <p:blipFill>
          <a:blip r:embed="rId2"/>
          <a:stretch>
            <a:fillRect/>
          </a:stretch>
        </p:blipFill>
        <p:spPr>
          <a:xfrm>
            <a:off x="5601069" y="667438"/>
            <a:ext cx="5752731" cy="5257501"/>
          </a:xfrm>
        </p:spPr>
      </p:pic>
    </p:spTree>
    <p:extLst>
      <p:ext uri="{BB962C8B-B14F-4D97-AF65-F5344CB8AC3E}">
        <p14:creationId xmlns:p14="http://schemas.microsoft.com/office/powerpoint/2010/main" val="2211824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008710"/>
          </a:xfrm>
        </p:spPr>
        <p:txBody>
          <a:bodyPr>
            <a:normAutofit/>
          </a:bodyPr>
          <a:lstStyle/>
          <a:p>
            <a:pPr algn="ctr"/>
            <a:r>
              <a:rPr lang="fr-FR" dirty="0">
                <a:solidFill>
                  <a:schemeClr val="accent1">
                    <a:lumMod val="75000"/>
                  </a:schemeClr>
                </a:solidFill>
              </a:rPr>
              <a:t>Pourquoi surcharger ?</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4</a:t>
            </a:fld>
            <a:endParaRPr lang="en-US" dirty="0">
              <a:solidFill>
                <a:schemeClr val="bg1"/>
              </a:solidFill>
            </a:endParaRPr>
          </a:p>
        </p:txBody>
      </p:sp>
      <p:sp>
        <p:nvSpPr>
          <p:cNvPr id="4" name="ZoneTexte 3"/>
          <p:cNvSpPr txBox="1"/>
          <p:nvPr/>
        </p:nvSpPr>
        <p:spPr>
          <a:xfrm>
            <a:off x="5625364" y="2187710"/>
            <a:ext cx="6128316" cy="3354765"/>
          </a:xfrm>
          <a:prstGeom prst="rect">
            <a:avLst/>
          </a:prstGeom>
          <a:noFill/>
        </p:spPr>
        <p:txBody>
          <a:bodyPr wrap="square" rtlCol="0">
            <a:spAutoFit/>
          </a:bodyPr>
          <a:lstStyle/>
          <a:p>
            <a:pPr marL="285750" indent="-285750" algn="ctr">
              <a:buFont typeface="Arial" panose="020B0604020202020204" pitchFamily="34" charset="0"/>
              <a:buChar char="•"/>
            </a:pPr>
            <a:r>
              <a:rPr lang="fr-FR" dirty="0">
                <a:solidFill>
                  <a:schemeClr val="accent1">
                    <a:lumMod val="75000"/>
                  </a:schemeClr>
                </a:solidFill>
              </a:rPr>
              <a:t>Le nom du pays change : </a:t>
            </a:r>
          </a:p>
          <a:p>
            <a:pPr algn="ctr"/>
            <a:r>
              <a:rPr lang="fr-FR" dirty="0">
                <a:solidFill>
                  <a:schemeClr val="accent1">
                    <a:lumMod val="75000"/>
                  </a:schemeClr>
                </a:solidFill>
              </a:rPr>
              <a:t>( Dahomey </a:t>
            </a:r>
            <a:r>
              <a:rPr lang="fr-FR" dirty="0">
                <a:solidFill>
                  <a:schemeClr val="accent1">
                    <a:lumMod val="75000"/>
                  </a:schemeClr>
                </a:solidFill>
                <a:sym typeface="Wingdings" panose="05000000000000000000" pitchFamily="2" charset="2"/>
              </a:rPr>
              <a:t> Bénin en 1975 )</a:t>
            </a:r>
          </a:p>
          <a:p>
            <a:pPr algn="ctr"/>
            <a:endParaRPr lang="fr-FR" dirty="0">
              <a:solidFill>
                <a:schemeClr val="accent1">
                  <a:lumMod val="75000"/>
                </a:schemeClr>
              </a:solidFill>
              <a:sym typeface="Wingdings" panose="05000000000000000000" pitchFamily="2" charset="2"/>
            </a:endParaRPr>
          </a:p>
          <a:p>
            <a:pPr marL="285750" indent="-285750" algn="ctr">
              <a:buFont typeface="Arial" panose="020B0604020202020204" pitchFamily="34" charset="0"/>
              <a:buChar char="•"/>
            </a:pPr>
            <a:r>
              <a:rPr lang="fr-FR" dirty="0">
                <a:solidFill>
                  <a:schemeClr val="accent1">
                    <a:lumMod val="75000"/>
                  </a:schemeClr>
                </a:solidFill>
                <a:sym typeface="Wingdings" panose="05000000000000000000" pitchFamily="2" charset="2"/>
              </a:rPr>
              <a:t>Le régime politique change : </a:t>
            </a:r>
          </a:p>
          <a:p>
            <a:pPr algn="ctr"/>
            <a:r>
              <a:rPr lang="fr-FR" dirty="0">
                <a:solidFill>
                  <a:schemeClr val="accent1">
                    <a:lumMod val="75000"/>
                  </a:schemeClr>
                </a:solidFill>
                <a:sym typeface="Wingdings" panose="05000000000000000000" pitchFamily="2" charset="2"/>
              </a:rPr>
              <a:t>république populaire, démocratique, fédérale, …</a:t>
            </a:r>
          </a:p>
          <a:p>
            <a:pPr marL="285750" indent="-285750" algn="ctr">
              <a:buFont typeface="Arial" panose="020B0604020202020204" pitchFamily="34" charset="0"/>
              <a:buChar char="•"/>
            </a:pPr>
            <a:endParaRPr lang="fr-FR" dirty="0">
              <a:solidFill>
                <a:schemeClr val="accent1">
                  <a:lumMod val="75000"/>
                </a:schemeClr>
              </a:solidFill>
              <a:sym typeface="Wingdings" panose="05000000000000000000" pitchFamily="2" charset="2"/>
            </a:endParaRPr>
          </a:p>
          <a:p>
            <a:pPr marL="285750" indent="-285750" algn="ctr">
              <a:buFont typeface="Arial" panose="020B0604020202020204" pitchFamily="34" charset="0"/>
              <a:buChar char="•"/>
            </a:pPr>
            <a:r>
              <a:rPr lang="fr-FR" dirty="0">
                <a:solidFill>
                  <a:schemeClr val="accent1">
                    <a:lumMod val="75000"/>
                  </a:schemeClr>
                </a:solidFill>
                <a:sym typeface="Wingdings" panose="05000000000000000000" pitchFamily="2" charset="2"/>
              </a:rPr>
              <a:t>Manque urgent de certaines valeurs faciales : </a:t>
            </a:r>
          </a:p>
          <a:p>
            <a:pPr algn="ctr"/>
            <a:r>
              <a:rPr lang="fr-FR" sz="1600" dirty="0">
                <a:solidFill>
                  <a:schemeClr val="accent1">
                    <a:lumMod val="75000"/>
                  </a:schemeClr>
                </a:solidFill>
                <a:sym typeface="Wingdings" panose="05000000000000000000" pitchFamily="2" charset="2"/>
              </a:rPr>
              <a:t>ruptures de stock, </a:t>
            </a:r>
          </a:p>
          <a:p>
            <a:pPr algn="ctr"/>
            <a:r>
              <a:rPr lang="fr-FR" sz="1600" dirty="0">
                <a:solidFill>
                  <a:schemeClr val="accent1">
                    <a:lumMod val="75000"/>
                  </a:schemeClr>
                </a:solidFill>
                <a:sym typeface="Wingdings" panose="05000000000000000000" pitchFamily="2" charset="2"/>
              </a:rPr>
              <a:t>difficultés financières à effectuer des commandes, </a:t>
            </a:r>
          </a:p>
          <a:p>
            <a:pPr algn="ctr"/>
            <a:r>
              <a:rPr lang="fr-FR" sz="1600" dirty="0">
                <a:solidFill>
                  <a:schemeClr val="accent1">
                    <a:lumMod val="75000"/>
                  </a:schemeClr>
                </a:solidFill>
                <a:sym typeface="Wingdings" panose="05000000000000000000" pitchFamily="2" charset="2"/>
              </a:rPr>
              <a:t>changements de tarifs postaux</a:t>
            </a:r>
            <a:r>
              <a:rPr lang="fr-FR" dirty="0">
                <a:solidFill>
                  <a:schemeClr val="accent1">
                    <a:lumMod val="75000"/>
                  </a:schemeClr>
                </a:solidFill>
                <a:sym typeface="Wingdings" panose="05000000000000000000" pitchFamily="2" charset="2"/>
              </a:rPr>
              <a:t>.</a:t>
            </a:r>
          </a:p>
          <a:p>
            <a:pPr marL="285750" indent="-285750" algn="ctr">
              <a:buFont typeface="Arial" panose="020B0604020202020204" pitchFamily="34" charset="0"/>
              <a:buChar char="•"/>
            </a:pPr>
            <a:endParaRPr lang="fr-FR" dirty="0">
              <a:solidFill>
                <a:schemeClr val="accent1">
                  <a:lumMod val="75000"/>
                </a:schemeClr>
              </a:solidFill>
              <a:sym typeface="Wingdings" panose="05000000000000000000" pitchFamily="2" charset="2"/>
            </a:endParaRPr>
          </a:p>
          <a:p>
            <a:pPr marL="285750" indent="-285750" algn="ctr">
              <a:buFont typeface="Arial" panose="020B0604020202020204" pitchFamily="34" charset="0"/>
              <a:buChar char="•"/>
            </a:pPr>
            <a:r>
              <a:rPr lang="fr-FR" dirty="0">
                <a:solidFill>
                  <a:schemeClr val="accent1">
                    <a:lumMod val="75000"/>
                  </a:schemeClr>
                </a:solidFill>
                <a:sym typeface="Wingdings" panose="05000000000000000000" pitchFamily="2" charset="2"/>
              </a:rPr>
              <a:t>Cas particulier : conséquences de guerre civile.</a:t>
            </a:r>
          </a:p>
        </p:txBody>
      </p:sp>
      <p:pic>
        <p:nvPicPr>
          <p:cNvPr id="9" name="Espace réservé du contenu 8">
            <a:extLst>
              <a:ext uri="{FF2B5EF4-FFF2-40B4-BE49-F238E27FC236}">
                <a16:creationId xmlns:a16="http://schemas.microsoft.com/office/drawing/2014/main" id="{5290D996-9328-4944-B508-6B829AE2F8F1}"/>
              </a:ext>
            </a:extLst>
          </p:cNvPr>
          <p:cNvPicPr>
            <a:picLocks noGrp="1" noChangeAspect="1"/>
          </p:cNvPicPr>
          <p:nvPr>
            <p:ph idx="1"/>
          </p:nvPr>
        </p:nvPicPr>
        <p:blipFill>
          <a:blip r:embed="rId2"/>
          <a:stretch>
            <a:fillRect/>
          </a:stretch>
        </p:blipFill>
        <p:spPr>
          <a:xfrm>
            <a:off x="509833" y="1425616"/>
            <a:ext cx="1431390" cy="1855506"/>
          </a:xfrm>
        </p:spPr>
      </p:pic>
      <p:pic>
        <p:nvPicPr>
          <p:cNvPr id="11" name="Image 10">
            <a:extLst>
              <a:ext uri="{FF2B5EF4-FFF2-40B4-BE49-F238E27FC236}">
                <a16:creationId xmlns:a16="http://schemas.microsoft.com/office/drawing/2014/main" id="{38593F48-5FCC-43F3-A2D8-D736ADF973FE}"/>
              </a:ext>
            </a:extLst>
          </p:cNvPr>
          <p:cNvPicPr>
            <a:picLocks noChangeAspect="1"/>
          </p:cNvPicPr>
          <p:nvPr/>
        </p:nvPicPr>
        <p:blipFill>
          <a:blip r:embed="rId3"/>
          <a:stretch>
            <a:fillRect/>
          </a:stretch>
        </p:blipFill>
        <p:spPr>
          <a:xfrm>
            <a:off x="2369982" y="2173610"/>
            <a:ext cx="1150414" cy="1855506"/>
          </a:xfrm>
          <a:prstGeom prst="rect">
            <a:avLst/>
          </a:prstGeom>
        </p:spPr>
      </p:pic>
      <p:pic>
        <p:nvPicPr>
          <p:cNvPr id="13" name="Image 12">
            <a:extLst>
              <a:ext uri="{FF2B5EF4-FFF2-40B4-BE49-F238E27FC236}">
                <a16:creationId xmlns:a16="http://schemas.microsoft.com/office/drawing/2014/main" id="{BA59BE23-0A75-4221-A50E-0FE8A38F797E}"/>
              </a:ext>
            </a:extLst>
          </p:cNvPr>
          <p:cNvPicPr>
            <a:picLocks noChangeAspect="1"/>
          </p:cNvPicPr>
          <p:nvPr/>
        </p:nvPicPr>
        <p:blipFill>
          <a:blip r:embed="rId4"/>
          <a:stretch>
            <a:fillRect/>
          </a:stretch>
        </p:blipFill>
        <p:spPr>
          <a:xfrm>
            <a:off x="2354781" y="4834218"/>
            <a:ext cx="1855506" cy="1555974"/>
          </a:xfrm>
          <a:prstGeom prst="rect">
            <a:avLst/>
          </a:prstGeom>
        </p:spPr>
      </p:pic>
      <p:pic>
        <p:nvPicPr>
          <p:cNvPr id="15" name="Image 14">
            <a:extLst>
              <a:ext uri="{FF2B5EF4-FFF2-40B4-BE49-F238E27FC236}">
                <a16:creationId xmlns:a16="http://schemas.microsoft.com/office/drawing/2014/main" id="{9C073AF0-33E2-49F5-B0B7-9BA2D099D1E0}"/>
              </a:ext>
            </a:extLst>
          </p:cNvPr>
          <p:cNvPicPr>
            <a:picLocks noChangeAspect="1"/>
          </p:cNvPicPr>
          <p:nvPr/>
        </p:nvPicPr>
        <p:blipFill>
          <a:blip r:embed="rId5"/>
          <a:stretch>
            <a:fillRect/>
          </a:stretch>
        </p:blipFill>
        <p:spPr>
          <a:xfrm>
            <a:off x="3822329" y="3448003"/>
            <a:ext cx="1590434" cy="1219333"/>
          </a:xfrm>
          <a:prstGeom prst="rect">
            <a:avLst/>
          </a:prstGeom>
        </p:spPr>
      </p:pic>
      <p:pic>
        <p:nvPicPr>
          <p:cNvPr id="17" name="Image 16">
            <a:extLst>
              <a:ext uri="{FF2B5EF4-FFF2-40B4-BE49-F238E27FC236}">
                <a16:creationId xmlns:a16="http://schemas.microsoft.com/office/drawing/2014/main" id="{8FE7257E-C4E7-4881-9927-E4D329CBF25A}"/>
              </a:ext>
            </a:extLst>
          </p:cNvPr>
          <p:cNvPicPr>
            <a:picLocks noChangeAspect="1"/>
          </p:cNvPicPr>
          <p:nvPr/>
        </p:nvPicPr>
        <p:blipFill>
          <a:blip r:embed="rId6"/>
          <a:stretch>
            <a:fillRect/>
          </a:stretch>
        </p:blipFill>
        <p:spPr>
          <a:xfrm>
            <a:off x="674986" y="3865093"/>
            <a:ext cx="1555974" cy="2120578"/>
          </a:xfrm>
          <a:prstGeom prst="rect">
            <a:avLst/>
          </a:prstGeom>
        </p:spPr>
      </p:pic>
      <p:pic>
        <p:nvPicPr>
          <p:cNvPr id="19" name="Image 18">
            <a:extLst>
              <a:ext uri="{FF2B5EF4-FFF2-40B4-BE49-F238E27FC236}">
                <a16:creationId xmlns:a16="http://schemas.microsoft.com/office/drawing/2014/main" id="{72EDC7AA-861D-4541-A391-20802723E0DF}"/>
              </a:ext>
            </a:extLst>
          </p:cNvPr>
          <p:cNvPicPr>
            <a:picLocks noChangeAspect="1"/>
          </p:cNvPicPr>
          <p:nvPr/>
        </p:nvPicPr>
        <p:blipFill>
          <a:blip r:embed="rId7"/>
          <a:stretch>
            <a:fillRect/>
          </a:stretch>
        </p:blipFill>
        <p:spPr>
          <a:xfrm>
            <a:off x="3652727" y="1774128"/>
            <a:ext cx="1219333" cy="1590434"/>
          </a:xfrm>
          <a:prstGeom prst="rect">
            <a:avLst/>
          </a:prstGeom>
        </p:spPr>
      </p:pic>
      <p:pic>
        <p:nvPicPr>
          <p:cNvPr id="21" name="Image 20">
            <a:extLst>
              <a:ext uri="{FF2B5EF4-FFF2-40B4-BE49-F238E27FC236}">
                <a16:creationId xmlns:a16="http://schemas.microsoft.com/office/drawing/2014/main" id="{4D343636-3189-44AA-9870-E6394C3A1741}"/>
              </a:ext>
            </a:extLst>
          </p:cNvPr>
          <p:cNvPicPr>
            <a:picLocks noChangeAspect="1"/>
          </p:cNvPicPr>
          <p:nvPr/>
        </p:nvPicPr>
        <p:blipFill>
          <a:blip r:embed="rId8"/>
          <a:stretch>
            <a:fillRect/>
          </a:stretch>
        </p:blipFill>
        <p:spPr>
          <a:xfrm>
            <a:off x="4484142" y="4905184"/>
            <a:ext cx="1234440" cy="1633728"/>
          </a:xfrm>
          <a:prstGeom prst="rect">
            <a:avLst/>
          </a:prstGeom>
        </p:spPr>
      </p:pic>
    </p:spTree>
    <p:extLst>
      <p:ext uri="{BB962C8B-B14F-4D97-AF65-F5344CB8AC3E}">
        <p14:creationId xmlns:p14="http://schemas.microsoft.com/office/powerpoint/2010/main" val="409941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a:solidFill>
                  <a:schemeClr val="accent1">
                    <a:lumMod val="75000"/>
                  </a:schemeClr>
                </a:solidFill>
              </a:rPr>
              <a:t>Pourquoi des raretés ?</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5</a:t>
            </a:fld>
            <a:endParaRPr lang="en-US" dirty="0">
              <a:solidFill>
                <a:schemeClr val="bg1"/>
              </a:solidFill>
            </a:endParaRPr>
          </a:p>
        </p:txBody>
      </p:sp>
      <p:sp>
        <p:nvSpPr>
          <p:cNvPr id="4" name="ZoneTexte 3"/>
          <p:cNvSpPr txBox="1"/>
          <p:nvPr/>
        </p:nvSpPr>
        <p:spPr>
          <a:xfrm>
            <a:off x="979715" y="2156933"/>
            <a:ext cx="5488198" cy="3600986"/>
          </a:xfrm>
          <a:prstGeom prst="rect">
            <a:avLst/>
          </a:prstGeom>
          <a:noFill/>
        </p:spPr>
        <p:txBody>
          <a:bodyPr wrap="square" rtlCol="0">
            <a:spAutoFit/>
          </a:bodyPr>
          <a:lstStyle/>
          <a:p>
            <a:pPr algn="just"/>
            <a:r>
              <a:rPr lang="fr-FR" sz="2800" dirty="0">
                <a:solidFill>
                  <a:schemeClr val="accent1">
                    <a:lumMod val="75000"/>
                  </a:schemeClr>
                </a:solidFill>
              </a:rPr>
              <a:t>Points communs de toutes ces surcharges :</a:t>
            </a:r>
          </a:p>
          <a:p>
            <a:pPr algn="just"/>
            <a:endParaRPr lang="fr-FR" sz="2800" dirty="0">
              <a:solidFill>
                <a:schemeClr val="accent1">
                  <a:lumMod val="75000"/>
                </a:schemeClr>
              </a:solidFill>
            </a:endParaRPr>
          </a:p>
          <a:p>
            <a:pPr marL="457200" lvl="0" indent="-457200" algn="just">
              <a:buFont typeface="Arial" panose="020B0604020202020204" pitchFamily="34" charset="0"/>
              <a:buChar char="•"/>
            </a:pPr>
            <a:r>
              <a:rPr lang="fr-FR" dirty="0">
                <a:solidFill>
                  <a:schemeClr val="accent1">
                    <a:lumMod val="75000"/>
                  </a:schemeClr>
                </a:solidFill>
              </a:rPr>
              <a:t>Réalisation sur place par des imprimeurs locaux, d’où l’apparition de variétés de surcharges, créées sans arrière-pensées philatéliques.</a:t>
            </a:r>
          </a:p>
          <a:p>
            <a:pPr marL="457200" lvl="0" indent="-457200" algn="just">
              <a:buFont typeface="Arial" panose="020B0604020202020204" pitchFamily="34" charset="0"/>
              <a:buChar char="•"/>
            </a:pPr>
            <a:endParaRPr lang="fr-FR" dirty="0">
              <a:solidFill>
                <a:schemeClr val="accent1">
                  <a:lumMod val="75000"/>
                </a:schemeClr>
              </a:solidFill>
            </a:endParaRPr>
          </a:p>
          <a:p>
            <a:pPr marL="457200" lvl="0" indent="-457200" algn="just">
              <a:buFont typeface="Arial" panose="020B0604020202020204" pitchFamily="34" charset="0"/>
              <a:buChar char="•"/>
            </a:pPr>
            <a:r>
              <a:rPr lang="fr-FR" dirty="0">
                <a:solidFill>
                  <a:schemeClr val="accent1">
                    <a:lumMod val="75000"/>
                  </a:schemeClr>
                </a:solidFill>
              </a:rPr>
              <a:t>Absence de toute communication des autorités philatéliques locales vers les marchés philatéliques internationaux, étant donné qu’il ne s’agit pas pour ces administrations de nouvelles émissions.</a:t>
            </a:r>
          </a:p>
        </p:txBody>
      </p:sp>
      <p:pic>
        <p:nvPicPr>
          <p:cNvPr id="9" name="Espace réservé du contenu 8">
            <a:extLst>
              <a:ext uri="{FF2B5EF4-FFF2-40B4-BE49-F238E27FC236}">
                <a16:creationId xmlns:a16="http://schemas.microsoft.com/office/drawing/2014/main" id="{D021E2B4-DC25-4B91-970E-C8F77C548A52}"/>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14314" y="1690688"/>
            <a:ext cx="2570867" cy="3783231"/>
          </a:xfrm>
          <a:prstGeom prst="rect">
            <a:avLst/>
          </a:prstGeom>
        </p:spPr>
      </p:pic>
      <p:sp>
        <p:nvSpPr>
          <p:cNvPr id="3" name="ZoneTexte 2">
            <a:extLst>
              <a:ext uri="{FF2B5EF4-FFF2-40B4-BE49-F238E27FC236}">
                <a16:creationId xmlns:a16="http://schemas.microsoft.com/office/drawing/2014/main" id="{1DD92847-33D9-4419-B543-63D0919B32A1}"/>
              </a:ext>
            </a:extLst>
          </p:cNvPr>
          <p:cNvSpPr txBox="1"/>
          <p:nvPr/>
        </p:nvSpPr>
        <p:spPr>
          <a:xfrm>
            <a:off x="7278387" y="5314970"/>
            <a:ext cx="3903634" cy="1200329"/>
          </a:xfrm>
          <a:prstGeom prst="rect">
            <a:avLst/>
          </a:prstGeom>
          <a:noFill/>
        </p:spPr>
        <p:txBody>
          <a:bodyPr wrap="none" rtlCol="0">
            <a:spAutoFit/>
          </a:bodyPr>
          <a:lstStyle/>
          <a:p>
            <a:r>
              <a:rPr lang="fr-FR" dirty="0"/>
              <a:t> </a:t>
            </a:r>
          </a:p>
          <a:p>
            <a:pPr algn="ctr"/>
            <a:r>
              <a:rPr lang="fr-FR" dirty="0">
                <a:solidFill>
                  <a:schemeClr val="accent1">
                    <a:lumMod val="75000"/>
                  </a:schemeClr>
                </a:solidFill>
              </a:rPr>
              <a:t>Comores : l’imprimeur </a:t>
            </a:r>
          </a:p>
          <a:p>
            <a:pPr algn="ctr"/>
            <a:r>
              <a:rPr lang="fr-FR" dirty="0">
                <a:solidFill>
                  <a:schemeClr val="accent1">
                    <a:lumMod val="75000"/>
                  </a:schemeClr>
                </a:solidFill>
              </a:rPr>
              <a:t>et sa presse typographique Heidelberg.</a:t>
            </a:r>
          </a:p>
          <a:p>
            <a:endParaRPr lang="fr-FR" dirty="0"/>
          </a:p>
        </p:txBody>
      </p:sp>
    </p:spTree>
    <p:extLst>
      <p:ext uri="{BB962C8B-B14F-4D97-AF65-F5344CB8AC3E}">
        <p14:creationId xmlns:p14="http://schemas.microsoft.com/office/powerpoint/2010/main" val="2415594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a:solidFill>
                  <a:schemeClr val="accent1">
                    <a:lumMod val="75000"/>
                  </a:schemeClr>
                </a:solidFill>
              </a:rPr>
              <a:t>Pourquoi des raretés ?</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6</a:t>
            </a:fld>
            <a:endParaRPr lang="en-US" dirty="0">
              <a:solidFill>
                <a:schemeClr val="bg1"/>
              </a:solidFill>
            </a:endParaRPr>
          </a:p>
        </p:txBody>
      </p:sp>
      <p:sp>
        <p:nvSpPr>
          <p:cNvPr id="4" name="ZoneTexte 3"/>
          <p:cNvSpPr txBox="1"/>
          <p:nvPr/>
        </p:nvSpPr>
        <p:spPr>
          <a:xfrm>
            <a:off x="5253135" y="1949939"/>
            <a:ext cx="6315284" cy="3939540"/>
          </a:xfrm>
          <a:prstGeom prst="rect">
            <a:avLst/>
          </a:prstGeom>
          <a:noFill/>
        </p:spPr>
        <p:txBody>
          <a:bodyPr wrap="square" rtlCol="0">
            <a:spAutoFit/>
          </a:bodyPr>
          <a:lstStyle/>
          <a:p>
            <a:pPr algn="just"/>
            <a:r>
              <a:rPr lang="fr-FR" sz="2800" dirty="0">
                <a:solidFill>
                  <a:schemeClr val="accent1">
                    <a:lumMod val="75000"/>
                  </a:schemeClr>
                </a:solidFill>
              </a:rPr>
              <a:t>Points communs (suite) :</a:t>
            </a:r>
          </a:p>
          <a:p>
            <a:pPr algn="just"/>
            <a:endParaRPr lang="fr-FR" sz="2800" dirty="0">
              <a:solidFill>
                <a:schemeClr val="accent1">
                  <a:lumMod val="75000"/>
                </a:schemeClr>
              </a:solidFill>
            </a:endParaRPr>
          </a:p>
          <a:p>
            <a:pPr marL="285750" lvl="0" indent="-285750" algn="just">
              <a:buFont typeface="Arial" panose="020B0604020202020204" pitchFamily="34" charset="0"/>
              <a:buChar char="•"/>
            </a:pPr>
            <a:r>
              <a:rPr lang="fr-FR" dirty="0">
                <a:solidFill>
                  <a:schemeClr val="accent1">
                    <a:lumMod val="75000"/>
                  </a:schemeClr>
                </a:solidFill>
              </a:rPr>
              <a:t>Quantités émises variables, mais souvent très faibles (quelques milliers d’exemplaires, en fonction du stock disponible des timbres support).</a:t>
            </a:r>
          </a:p>
          <a:p>
            <a:pPr lvl="0" algn="just"/>
            <a:endParaRPr lang="fr-FR" dirty="0">
              <a:solidFill>
                <a:schemeClr val="accent1">
                  <a:lumMod val="75000"/>
                </a:schemeClr>
              </a:solidFill>
            </a:endParaRPr>
          </a:p>
          <a:p>
            <a:pPr marL="285750" lvl="0" indent="-285750" algn="just">
              <a:buFont typeface="Arial" panose="020B0604020202020204" pitchFamily="34" charset="0"/>
              <a:buChar char="•"/>
            </a:pPr>
            <a:r>
              <a:rPr lang="fr-FR" dirty="0">
                <a:solidFill>
                  <a:schemeClr val="accent1">
                    <a:lumMod val="75000"/>
                  </a:schemeClr>
                </a:solidFill>
              </a:rPr>
              <a:t>Utilisation immédiate dans les bureaux de poste, ces surcharges étant précisément créées pour répondre aux besoins urgents des bureaux de poste, d’où une diffusion très restreinte géographiquement (parfois un seul bureau de poste) et dans le temps (quelques semaines).</a:t>
            </a:r>
          </a:p>
          <a:p>
            <a:pPr marL="285750" lvl="0" indent="-285750">
              <a:buFont typeface="Arial" panose="020B0604020202020204" pitchFamily="34" charset="0"/>
              <a:buChar char="•"/>
            </a:pPr>
            <a:endParaRPr lang="fr-FR" dirty="0">
              <a:solidFill>
                <a:schemeClr val="accent1">
                  <a:lumMod val="75000"/>
                </a:schemeClr>
              </a:solidFill>
            </a:endParaRPr>
          </a:p>
          <a:p>
            <a:pPr algn="ctr"/>
            <a:endParaRPr lang="fr-FR" sz="1400" dirty="0">
              <a:solidFill>
                <a:schemeClr val="accent1">
                  <a:lumMod val="75000"/>
                </a:schemeClr>
              </a:solidFill>
            </a:endParaRPr>
          </a:p>
        </p:txBody>
      </p:sp>
      <p:pic>
        <p:nvPicPr>
          <p:cNvPr id="8" name="Espace réservé du contenu 7">
            <a:extLst>
              <a:ext uri="{FF2B5EF4-FFF2-40B4-BE49-F238E27FC236}">
                <a16:creationId xmlns:a16="http://schemas.microsoft.com/office/drawing/2014/main" id="{4FFD8EEC-D416-43AA-AA0E-A928D2F46138}"/>
              </a:ext>
            </a:extLst>
          </p:cNvPr>
          <p:cNvPicPr>
            <a:picLocks noGrp="1" noChangeAspect="1"/>
          </p:cNvPicPr>
          <p:nvPr>
            <p:ph idx="1"/>
          </p:nvPr>
        </p:nvPicPr>
        <p:blipFill>
          <a:blip r:embed="rId2"/>
          <a:stretch>
            <a:fillRect/>
          </a:stretch>
        </p:blipFill>
        <p:spPr>
          <a:xfrm>
            <a:off x="838200" y="2534350"/>
            <a:ext cx="3708821" cy="2777495"/>
          </a:xfrm>
        </p:spPr>
      </p:pic>
    </p:spTree>
    <p:extLst>
      <p:ext uri="{BB962C8B-B14F-4D97-AF65-F5344CB8AC3E}">
        <p14:creationId xmlns:p14="http://schemas.microsoft.com/office/powerpoint/2010/main" val="1488119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a:solidFill>
                  <a:schemeClr val="accent1">
                    <a:lumMod val="75000"/>
                  </a:schemeClr>
                </a:solidFill>
              </a:rPr>
              <a:t>Pourquoi des raretés ?</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7</a:t>
            </a:fld>
            <a:endParaRPr lang="en-US" dirty="0">
              <a:solidFill>
                <a:schemeClr val="bg1"/>
              </a:solidFill>
            </a:endParaRPr>
          </a:p>
        </p:txBody>
      </p:sp>
      <p:sp>
        <p:nvSpPr>
          <p:cNvPr id="4" name="ZoneTexte 3"/>
          <p:cNvSpPr txBox="1"/>
          <p:nvPr/>
        </p:nvSpPr>
        <p:spPr>
          <a:xfrm>
            <a:off x="632926" y="1906813"/>
            <a:ext cx="6085114" cy="4247317"/>
          </a:xfrm>
          <a:prstGeom prst="rect">
            <a:avLst/>
          </a:prstGeom>
          <a:noFill/>
        </p:spPr>
        <p:txBody>
          <a:bodyPr wrap="square" rtlCol="0">
            <a:spAutoFit/>
          </a:bodyPr>
          <a:lstStyle/>
          <a:p>
            <a:pPr marL="285750" lvl="0" indent="-285750" algn="just">
              <a:buFont typeface="Arial" panose="020B0604020202020204" pitchFamily="34" charset="0"/>
              <a:buChar char="•"/>
            </a:pPr>
            <a:r>
              <a:rPr lang="fr-FR" dirty="0">
                <a:solidFill>
                  <a:schemeClr val="accent1">
                    <a:lumMod val="75000"/>
                  </a:schemeClr>
                </a:solidFill>
              </a:rPr>
              <a:t>Absence de clubs philatéliques dans ces pays, et donc une très faible probabilité de trouver un philatéliste – résidant ou touriste – passant au bon endroit au bon moment, et conscient de ce qui est à rechercher.</a:t>
            </a:r>
          </a:p>
          <a:p>
            <a:pPr lvl="0" algn="just"/>
            <a:endParaRPr lang="fr-FR" dirty="0">
              <a:solidFill>
                <a:schemeClr val="accent1">
                  <a:lumMod val="75000"/>
                </a:schemeClr>
              </a:solidFill>
            </a:endParaRPr>
          </a:p>
          <a:p>
            <a:pPr marL="285750" lvl="0" indent="-285750" algn="just">
              <a:buFont typeface="Arial" panose="020B0604020202020204" pitchFamily="34" charset="0"/>
              <a:buChar char="•"/>
            </a:pPr>
            <a:r>
              <a:rPr lang="fr-FR" dirty="0">
                <a:solidFill>
                  <a:schemeClr val="accent1">
                    <a:lumMod val="75000"/>
                  </a:schemeClr>
                </a:solidFill>
              </a:rPr>
              <a:t>Très faible probabilité également que les destinataires de ces courriers soient sensibilisés à la philatélie (courrier généralement adressé à la famille dans la diaspora).</a:t>
            </a:r>
          </a:p>
          <a:p>
            <a:pPr marL="285750" lvl="0" indent="-285750" algn="just">
              <a:buFont typeface="Arial" panose="020B0604020202020204" pitchFamily="34" charset="0"/>
              <a:buChar char="•"/>
            </a:pPr>
            <a:endParaRPr lang="fr-FR" dirty="0">
              <a:solidFill>
                <a:schemeClr val="accent1">
                  <a:lumMod val="75000"/>
                </a:schemeClr>
              </a:solidFill>
            </a:endParaRPr>
          </a:p>
          <a:p>
            <a:pPr marL="285750" lvl="0" indent="-285750" algn="just">
              <a:buFont typeface="Arial" panose="020B0604020202020204" pitchFamily="34" charset="0"/>
              <a:buChar char="•"/>
            </a:pPr>
            <a:r>
              <a:rPr lang="fr-FR" dirty="0">
                <a:solidFill>
                  <a:schemeClr val="accent1">
                    <a:lumMod val="75000"/>
                  </a:schemeClr>
                </a:solidFill>
              </a:rPr>
              <a:t>Mauvais fonctionnement des moyens de communication vers ces pays à cette époque (pas de courrier électronique, des lignes téléphoniques peu performantes), et faible structuration des services philatéliques ne leur permettant pas de répondre aux sollicitations des rares collectionneurs avertis.</a:t>
            </a:r>
          </a:p>
        </p:txBody>
      </p:sp>
      <p:pic>
        <p:nvPicPr>
          <p:cNvPr id="9" name="Image 8">
            <a:extLst>
              <a:ext uri="{FF2B5EF4-FFF2-40B4-BE49-F238E27FC236}">
                <a16:creationId xmlns:a16="http://schemas.microsoft.com/office/drawing/2014/main" id="{F4F148E8-970E-4E69-8F77-42BCB55D1539}"/>
              </a:ext>
            </a:extLst>
          </p:cNvPr>
          <p:cNvPicPr>
            <a:picLocks noChangeAspect="1"/>
          </p:cNvPicPr>
          <p:nvPr/>
        </p:nvPicPr>
        <p:blipFill>
          <a:blip r:embed="rId2"/>
          <a:stretch>
            <a:fillRect/>
          </a:stretch>
        </p:blipFill>
        <p:spPr>
          <a:xfrm>
            <a:off x="7494949" y="2276671"/>
            <a:ext cx="4055707" cy="3041780"/>
          </a:xfrm>
          <a:prstGeom prst="rect">
            <a:avLst/>
          </a:prstGeom>
        </p:spPr>
      </p:pic>
    </p:spTree>
    <p:extLst>
      <p:ext uri="{BB962C8B-B14F-4D97-AF65-F5344CB8AC3E}">
        <p14:creationId xmlns:p14="http://schemas.microsoft.com/office/powerpoint/2010/main" val="3392211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a:solidFill>
                  <a:schemeClr val="accent1">
                    <a:lumMod val="75000"/>
                  </a:schemeClr>
                </a:solidFill>
              </a:rPr>
              <a:t>Pourquoi les décennies 1990- 2010 ?</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8</a:t>
            </a:fld>
            <a:endParaRPr lang="en-US" dirty="0">
              <a:solidFill>
                <a:schemeClr val="bg1"/>
              </a:solidFill>
            </a:endParaRPr>
          </a:p>
        </p:txBody>
      </p:sp>
      <p:sp>
        <p:nvSpPr>
          <p:cNvPr id="4" name="ZoneTexte 3"/>
          <p:cNvSpPr txBox="1"/>
          <p:nvPr/>
        </p:nvSpPr>
        <p:spPr>
          <a:xfrm>
            <a:off x="661500" y="1629813"/>
            <a:ext cx="6310799" cy="4801314"/>
          </a:xfrm>
          <a:prstGeom prst="rect">
            <a:avLst/>
          </a:prstGeom>
          <a:noFill/>
        </p:spPr>
        <p:txBody>
          <a:bodyPr wrap="square" rtlCol="0">
            <a:spAutoFit/>
          </a:bodyPr>
          <a:lstStyle/>
          <a:p>
            <a:pPr marL="285750" lvl="0" indent="-285750" algn="just">
              <a:buFont typeface="Arial" panose="020B0604020202020204" pitchFamily="34" charset="0"/>
              <a:buChar char="•"/>
            </a:pPr>
            <a:r>
              <a:rPr lang="fr-FR" dirty="0">
                <a:solidFill>
                  <a:schemeClr val="accent1">
                    <a:lumMod val="75000"/>
                  </a:schemeClr>
                </a:solidFill>
              </a:rPr>
              <a:t>Le BEPTOM ferme fin 1994 </a:t>
            </a:r>
          </a:p>
          <a:p>
            <a:pPr lvl="0" algn="just"/>
            <a:r>
              <a:rPr lang="fr-FR" dirty="0">
                <a:solidFill>
                  <a:schemeClr val="accent1">
                    <a:lumMod val="75000"/>
                  </a:schemeClr>
                </a:solidFill>
                <a:sym typeface="Wingdings" panose="05000000000000000000" pitchFamily="2" charset="2"/>
              </a:rPr>
              <a:t> coupure des liens avec les services postaux d’Afrique francophones</a:t>
            </a:r>
            <a:endParaRPr lang="fr-FR" dirty="0">
              <a:solidFill>
                <a:schemeClr val="accent1">
                  <a:lumMod val="75000"/>
                </a:schemeClr>
              </a:solidFill>
            </a:endParaRPr>
          </a:p>
          <a:p>
            <a:pPr lvl="0" algn="just"/>
            <a:r>
              <a:rPr lang="fr-FR" dirty="0">
                <a:solidFill>
                  <a:schemeClr val="accent1">
                    <a:lumMod val="75000"/>
                  </a:schemeClr>
                </a:solidFill>
              </a:rPr>
              <a:t>Bureau d'études des postes et télécommunications d'outre-mer – lié au Ministère de la Coopération.</a:t>
            </a:r>
          </a:p>
          <a:p>
            <a:pPr lvl="0" algn="just"/>
            <a:r>
              <a:rPr lang="fr-FR" dirty="0">
                <a:solidFill>
                  <a:schemeClr val="accent1">
                    <a:lumMod val="75000"/>
                  </a:schemeClr>
                </a:solidFill>
              </a:rPr>
              <a:t>Wikipédia : « </a:t>
            </a:r>
            <a:r>
              <a:rPr lang="fr-FR" dirty="0">
                <a:solidFill>
                  <a:schemeClr val="accent1">
                    <a:lumMod val="50000"/>
                  </a:schemeClr>
                </a:solidFill>
              </a:rPr>
              <a:t>En philatélie, il est resté notable par son rôle de réalisateur et d'imprimeur de timbres-poste des anciennes colonies françaises devenues indépendantes et le fait que ces timbres étaient vendus dès leur émission par l'agence du Bureau à Paris.</a:t>
            </a:r>
            <a:r>
              <a:rPr lang="fr-FR" dirty="0">
                <a:solidFill>
                  <a:schemeClr val="accent1">
                    <a:lumMod val="75000"/>
                  </a:schemeClr>
                </a:solidFill>
              </a:rPr>
              <a:t> »</a:t>
            </a:r>
          </a:p>
          <a:p>
            <a:pPr lvl="0" algn="just"/>
            <a:endParaRPr lang="fr-FR" dirty="0">
              <a:solidFill>
                <a:schemeClr val="accent1">
                  <a:lumMod val="75000"/>
                </a:schemeClr>
              </a:solidFill>
            </a:endParaRPr>
          </a:p>
          <a:p>
            <a:pPr marL="285750" lvl="0" indent="-285750" algn="just">
              <a:buFont typeface="Arial" panose="020B0604020202020204" pitchFamily="34" charset="0"/>
              <a:buChar char="•"/>
            </a:pPr>
            <a:r>
              <a:rPr lang="fr-FR" dirty="0">
                <a:solidFill>
                  <a:schemeClr val="accent1">
                    <a:lumMod val="75000"/>
                  </a:schemeClr>
                </a:solidFill>
              </a:rPr>
              <a:t>Bénin : épuisement du stock de timbres anciens au caveau lors de l’émission des surcharges de 2009.</a:t>
            </a:r>
          </a:p>
          <a:p>
            <a:pPr marL="285750" lvl="0" indent="-285750" algn="just">
              <a:buFont typeface="Arial" panose="020B0604020202020204" pitchFamily="34" charset="0"/>
              <a:buChar char="•"/>
            </a:pPr>
            <a:endParaRPr lang="fr-FR" dirty="0">
              <a:solidFill>
                <a:schemeClr val="accent1">
                  <a:lumMod val="75000"/>
                </a:schemeClr>
              </a:solidFill>
            </a:endParaRPr>
          </a:p>
          <a:p>
            <a:pPr marL="285750" lvl="0" indent="-285750" algn="just">
              <a:buFont typeface="Arial" panose="020B0604020202020204" pitchFamily="34" charset="0"/>
              <a:buChar char="•"/>
            </a:pPr>
            <a:r>
              <a:rPr lang="fr-FR" dirty="0">
                <a:solidFill>
                  <a:schemeClr val="accent1">
                    <a:lumMod val="75000"/>
                  </a:schemeClr>
                </a:solidFill>
              </a:rPr>
              <a:t>Développement de la téléphonie mobile et d’Internet vers 2000-2005.</a:t>
            </a:r>
          </a:p>
          <a:p>
            <a:pPr lvl="0" algn="just"/>
            <a:r>
              <a:rPr lang="fr-FR" dirty="0">
                <a:solidFill>
                  <a:schemeClr val="accent1">
                    <a:lumMod val="75000"/>
                  </a:schemeClr>
                </a:solidFill>
                <a:sym typeface="Wingdings" panose="05000000000000000000" pitchFamily="2" charset="2"/>
              </a:rPr>
              <a:t> chute du volume de courrier et des besoins en timbres-poste.</a:t>
            </a:r>
            <a:endParaRPr lang="fr-FR" dirty="0">
              <a:solidFill>
                <a:schemeClr val="accent1">
                  <a:lumMod val="75000"/>
                </a:schemeClr>
              </a:solidFill>
            </a:endParaRPr>
          </a:p>
        </p:txBody>
      </p:sp>
      <p:pic>
        <p:nvPicPr>
          <p:cNvPr id="6" name="Image 5">
            <a:extLst>
              <a:ext uri="{FF2B5EF4-FFF2-40B4-BE49-F238E27FC236}">
                <a16:creationId xmlns:a16="http://schemas.microsoft.com/office/drawing/2014/main" id="{7A8ACC6F-350B-4886-91CB-CCF0F71CE8F7}"/>
              </a:ext>
            </a:extLst>
          </p:cNvPr>
          <p:cNvPicPr>
            <a:picLocks noChangeAspect="1"/>
          </p:cNvPicPr>
          <p:nvPr/>
        </p:nvPicPr>
        <p:blipFill>
          <a:blip r:embed="rId2"/>
          <a:stretch>
            <a:fillRect/>
          </a:stretch>
        </p:blipFill>
        <p:spPr>
          <a:xfrm>
            <a:off x="7534275" y="2816033"/>
            <a:ext cx="4057650" cy="2200275"/>
          </a:xfrm>
          <a:prstGeom prst="rect">
            <a:avLst/>
          </a:prstGeom>
        </p:spPr>
      </p:pic>
    </p:spTree>
    <p:extLst>
      <p:ext uri="{BB962C8B-B14F-4D97-AF65-F5344CB8AC3E}">
        <p14:creationId xmlns:p14="http://schemas.microsoft.com/office/powerpoint/2010/main" val="239704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41000">
              <a:schemeClr val="accent2">
                <a:lumMod val="20000"/>
                <a:lumOff val="80000"/>
              </a:schemeClr>
            </a:gs>
            <a:gs pos="71000">
              <a:schemeClr val="accent2">
                <a:lumMod val="40000"/>
                <a:lumOff val="60000"/>
              </a:schemeClr>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638938" y="365125"/>
            <a:ext cx="7714861" cy="1325563"/>
          </a:xfrm>
        </p:spPr>
        <p:txBody>
          <a:bodyPr>
            <a:normAutofit fontScale="90000"/>
          </a:bodyPr>
          <a:lstStyle/>
          <a:p>
            <a:pPr algn="ctr"/>
            <a:r>
              <a:rPr lang="fr-FR" dirty="0">
                <a:solidFill>
                  <a:schemeClr val="accent1">
                    <a:lumMod val="75000"/>
                  </a:schemeClr>
                </a:solidFill>
              </a:rPr>
              <a:t>Les catalogues philatéliques</a:t>
            </a:r>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solidFill>
                  <a:schemeClr val="bg1"/>
                </a:solidFill>
              </a:rPr>
              <a:pPr/>
              <a:t>9</a:t>
            </a:fld>
            <a:endParaRPr lang="en-US" dirty="0">
              <a:solidFill>
                <a:schemeClr val="bg1"/>
              </a:solidFill>
            </a:endParaRPr>
          </a:p>
        </p:txBody>
      </p:sp>
      <p:sp>
        <p:nvSpPr>
          <p:cNvPr id="4" name="ZoneTexte 3"/>
          <p:cNvSpPr txBox="1"/>
          <p:nvPr/>
        </p:nvSpPr>
        <p:spPr>
          <a:xfrm>
            <a:off x="6096000" y="2178549"/>
            <a:ext cx="5869987" cy="4278094"/>
          </a:xfrm>
          <a:prstGeom prst="rect">
            <a:avLst/>
          </a:prstGeom>
          <a:noFill/>
        </p:spPr>
        <p:txBody>
          <a:bodyPr wrap="square" rtlCol="0">
            <a:spAutoFit/>
          </a:bodyPr>
          <a:lstStyle/>
          <a:p>
            <a:pPr marL="285750" indent="-285750" algn="ctr">
              <a:buFont typeface="Arial" panose="020B0604020202020204" pitchFamily="34" charset="0"/>
              <a:buChar char="•"/>
            </a:pPr>
            <a:r>
              <a:rPr lang="fr-FR" dirty="0">
                <a:solidFill>
                  <a:schemeClr val="accent1">
                    <a:lumMod val="75000"/>
                  </a:schemeClr>
                </a:solidFill>
              </a:rPr>
              <a:t>Informés à retardement - Informations incomplètes </a:t>
            </a:r>
          </a:p>
          <a:p>
            <a:pPr algn="ctr"/>
            <a:r>
              <a:rPr lang="fr-FR" dirty="0">
                <a:solidFill>
                  <a:schemeClr val="accent1">
                    <a:lumMod val="75000"/>
                  </a:schemeClr>
                </a:solidFill>
              </a:rPr>
              <a:t>voire parcellaires – Fiabilité des sources.</a:t>
            </a:r>
          </a:p>
          <a:p>
            <a:pPr marL="285750" indent="-285750" algn="ctr">
              <a:buFont typeface="Arial" panose="020B0604020202020204" pitchFamily="34" charset="0"/>
              <a:buChar char="•"/>
            </a:pPr>
            <a:endParaRPr lang="fr-FR" dirty="0">
              <a:solidFill>
                <a:schemeClr val="accent1">
                  <a:lumMod val="75000"/>
                </a:schemeClr>
              </a:solidFill>
            </a:endParaRPr>
          </a:p>
          <a:p>
            <a:pPr marL="285750" indent="-285750" algn="ctr">
              <a:buFont typeface="Arial" panose="020B0604020202020204" pitchFamily="34" charset="0"/>
              <a:buChar char="•"/>
            </a:pPr>
            <a:r>
              <a:rPr lang="fr-FR" dirty="0">
                <a:solidFill>
                  <a:schemeClr val="accent1">
                    <a:lumMod val="75000"/>
                  </a:schemeClr>
                </a:solidFill>
              </a:rPr>
              <a:t>Mécanismes de cotation perturbés : </a:t>
            </a:r>
          </a:p>
          <a:p>
            <a:pPr algn="ctr"/>
            <a:r>
              <a:rPr lang="fr-FR" dirty="0">
                <a:solidFill>
                  <a:schemeClr val="accent1">
                    <a:lumMod val="75000"/>
                  </a:schemeClr>
                </a:solidFill>
              </a:rPr>
              <a:t>offre faible mais susceptible d’évoluer, peu de demande.</a:t>
            </a:r>
          </a:p>
          <a:p>
            <a:pPr algn="ctr"/>
            <a:endParaRPr lang="fr-FR" dirty="0">
              <a:solidFill>
                <a:schemeClr val="accent1">
                  <a:lumMod val="75000"/>
                </a:schemeClr>
              </a:solidFill>
            </a:endParaRPr>
          </a:p>
          <a:p>
            <a:pPr marL="285750" indent="-285750" algn="ctr">
              <a:buFont typeface="Arial" panose="020B0604020202020204" pitchFamily="34" charset="0"/>
              <a:buChar char="•"/>
            </a:pPr>
            <a:r>
              <a:rPr lang="fr-FR" dirty="0">
                <a:solidFill>
                  <a:schemeClr val="accent1">
                    <a:lumMod val="75000"/>
                  </a:schemeClr>
                </a:solidFill>
              </a:rPr>
              <a:t>Politique et ressources humaines :</a:t>
            </a:r>
          </a:p>
          <a:p>
            <a:r>
              <a:rPr lang="fr-FR" dirty="0">
                <a:solidFill>
                  <a:schemeClr val="accent1">
                    <a:lumMod val="75000"/>
                  </a:schemeClr>
                </a:solidFill>
              </a:rPr>
              <a:t> </a:t>
            </a:r>
          </a:p>
          <a:p>
            <a:r>
              <a:rPr lang="fr-FR" dirty="0">
                <a:solidFill>
                  <a:schemeClr val="accent1">
                    <a:lumMod val="75000"/>
                  </a:schemeClr>
                </a:solidFill>
              </a:rPr>
              <a:t>			</a:t>
            </a:r>
            <a:r>
              <a:rPr lang="fr-FR" sz="1600" dirty="0">
                <a:solidFill>
                  <a:schemeClr val="accent1">
                    <a:lumMod val="75000"/>
                  </a:schemeClr>
                </a:solidFill>
              </a:rPr>
              <a:t>Michel (allemand) : M. Wolfgang Maier</a:t>
            </a:r>
          </a:p>
          <a:p>
            <a:endParaRPr lang="fr-FR" sz="1000" dirty="0">
              <a:solidFill>
                <a:schemeClr val="accent1">
                  <a:lumMod val="75000"/>
                </a:schemeClr>
              </a:solidFill>
            </a:endParaRPr>
          </a:p>
          <a:p>
            <a:r>
              <a:rPr lang="fr-FR" dirty="0">
                <a:solidFill>
                  <a:schemeClr val="accent1">
                    <a:lumMod val="75000"/>
                  </a:schemeClr>
                </a:solidFill>
              </a:rPr>
              <a:t>			</a:t>
            </a:r>
            <a:r>
              <a:rPr lang="fr-FR" sz="1600" dirty="0">
                <a:solidFill>
                  <a:schemeClr val="accent1">
                    <a:lumMod val="75000"/>
                  </a:schemeClr>
                </a:solidFill>
              </a:rPr>
              <a:t>Scott (américain) : M. Marty </a:t>
            </a:r>
            <a:r>
              <a:rPr lang="fr-FR" sz="1600" dirty="0" err="1">
                <a:solidFill>
                  <a:schemeClr val="accent1">
                    <a:lumMod val="75000"/>
                  </a:schemeClr>
                </a:solidFill>
              </a:rPr>
              <a:t>Frankevicz</a:t>
            </a:r>
            <a:endParaRPr lang="fr-FR" sz="1600" dirty="0">
              <a:solidFill>
                <a:schemeClr val="accent1">
                  <a:lumMod val="75000"/>
                </a:schemeClr>
              </a:solidFill>
            </a:endParaRPr>
          </a:p>
          <a:p>
            <a:endParaRPr lang="fr-FR" sz="1000" dirty="0">
              <a:solidFill>
                <a:schemeClr val="accent1">
                  <a:lumMod val="75000"/>
                </a:schemeClr>
              </a:solidFill>
            </a:endParaRPr>
          </a:p>
          <a:p>
            <a:r>
              <a:rPr lang="fr-FR" dirty="0">
                <a:solidFill>
                  <a:schemeClr val="accent1">
                    <a:lumMod val="75000"/>
                  </a:schemeClr>
                </a:solidFill>
              </a:rPr>
              <a:t>			</a:t>
            </a:r>
            <a:r>
              <a:rPr lang="fr-FR" sz="1600" dirty="0" err="1">
                <a:solidFill>
                  <a:schemeClr val="accent1">
                    <a:lumMod val="75000"/>
                  </a:schemeClr>
                </a:solidFill>
              </a:rPr>
              <a:t>Yvert&amp;Tellier</a:t>
            </a:r>
            <a:r>
              <a:rPr lang="fr-FR" sz="1600" dirty="0">
                <a:solidFill>
                  <a:schemeClr val="accent1">
                    <a:lumMod val="75000"/>
                  </a:schemeClr>
                </a:solidFill>
              </a:rPr>
              <a:t> : M. </a:t>
            </a:r>
            <a:r>
              <a:rPr lang="fr-FR" sz="1600" dirty="0" err="1">
                <a:solidFill>
                  <a:schemeClr val="accent1">
                    <a:lumMod val="75000"/>
                  </a:schemeClr>
                </a:solidFill>
              </a:rPr>
              <a:t>Yvert</a:t>
            </a:r>
            <a:endParaRPr lang="fr-FR" sz="1600" dirty="0">
              <a:solidFill>
                <a:schemeClr val="accent1">
                  <a:lumMod val="75000"/>
                </a:schemeClr>
              </a:solidFill>
            </a:endParaRPr>
          </a:p>
          <a:p>
            <a:endParaRPr lang="fr-FR" sz="1000" dirty="0">
              <a:solidFill>
                <a:schemeClr val="accent1">
                  <a:lumMod val="75000"/>
                </a:schemeClr>
              </a:solidFill>
            </a:endParaRPr>
          </a:p>
          <a:p>
            <a:r>
              <a:rPr lang="fr-FR" dirty="0">
                <a:solidFill>
                  <a:schemeClr val="accent1">
                    <a:lumMod val="75000"/>
                  </a:schemeClr>
                </a:solidFill>
              </a:rPr>
              <a:t>	      </a:t>
            </a:r>
            <a:r>
              <a:rPr lang="fr-FR" sz="1600" dirty="0">
                <a:solidFill>
                  <a:schemeClr val="accent1">
                    <a:lumMod val="75000"/>
                  </a:schemeClr>
                </a:solidFill>
              </a:rPr>
              <a:t>?</a:t>
            </a:r>
            <a:r>
              <a:rPr lang="fr-FR" dirty="0">
                <a:solidFill>
                  <a:schemeClr val="accent1">
                    <a:lumMod val="75000"/>
                  </a:schemeClr>
                </a:solidFill>
              </a:rPr>
              <a:t>		</a:t>
            </a:r>
            <a:r>
              <a:rPr lang="fr-FR" sz="1600" dirty="0">
                <a:solidFill>
                  <a:schemeClr val="accent1">
                    <a:lumMod val="75000"/>
                  </a:schemeClr>
                </a:solidFill>
              </a:rPr>
              <a:t>Catalogues </a:t>
            </a:r>
            <a:r>
              <a:rPr lang="fr-FR" sz="1600" dirty="0" err="1">
                <a:solidFill>
                  <a:schemeClr val="accent1">
                    <a:lumMod val="75000"/>
                  </a:schemeClr>
                </a:solidFill>
              </a:rPr>
              <a:t>thématistes</a:t>
            </a:r>
            <a:endParaRPr lang="fr-FR" sz="1600" dirty="0">
              <a:solidFill>
                <a:schemeClr val="accent1">
                  <a:lumMod val="75000"/>
                </a:schemeClr>
              </a:solidFill>
            </a:endParaRPr>
          </a:p>
          <a:p>
            <a:pPr marL="285750" indent="-285750" algn="ctr">
              <a:buFont typeface="Arial" panose="020B0604020202020204" pitchFamily="34" charset="0"/>
              <a:buChar char="•"/>
            </a:pPr>
            <a:endParaRPr lang="fr-FR" dirty="0">
              <a:solidFill>
                <a:schemeClr val="accent1">
                  <a:lumMod val="75000"/>
                </a:schemeClr>
              </a:solidFill>
            </a:endParaRPr>
          </a:p>
        </p:txBody>
      </p:sp>
      <p:pic>
        <p:nvPicPr>
          <p:cNvPr id="6" name="Espace réservé du contenu 5">
            <a:extLst>
              <a:ext uri="{FF2B5EF4-FFF2-40B4-BE49-F238E27FC236}">
                <a16:creationId xmlns:a16="http://schemas.microsoft.com/office/drawing/2014/main" id="{38ECDD69-A1CD-494A-B610-D45B757FB407}"/>
              </a:ext>
            </a:extLst>
          </p:cNvPr>
          <p:cNvPicPr>
            <a:picLocks noGrp="1" noChangeAspect="1"/>
          </p:cNvPicPr>
          <p:nvPr>
            <p:ph idx="1"/>
          </p:nvPr>
        </p:nvPicPr>
        <p:blipFill>
          <a:blip r:embed="rId2"/>
          <a:stretch>
            <a:fillRect/>
          </a:stretch>
        </p:blipFill>
        <p:spPr>
          <a:xfrm>
            <a:off x="2632322" y="1690688"/>
            <a:ext cx="3152658" cy="4662454"/>
          </a:xfrm>
        </p:spPr>
      </p:pic>
      <p:pic>
        <p:nvPicPr>
          <p:cNvPr id="10" name="Image 9">
            <a:extLst>
              <a:ext uri="{FF2B5EF4-FFF2-40B4-BE49-F238E27FC236}">
                <a16:creationId xmlns:a16="http://schemas.microsoft.com/office/drawing/2014/main" id="{82C0BB78-A44D-413C-B1C5-D17E29B32CC7}"/>
              </a:ext>
            </a:extLst>
          </p:cNvPr>
          <p:cNvPicPr>
            <a:picLocks noChangeAspect="1"/>
          </p:cNvPicPr>
          <p:nvPr/>
        </p:nvPicPr>
        <p:blipFill>
          <a:blip r:embed="rId3"/>
          <a:stretch>
            <a:fillRect/>
          </a:stretch>
        </p:blipFill>
        <p:spPr>
          <a:xfrm>
            <a:off x="584953" y="0"/>
            <a:ext cx="1599594" cy="6858000"/>
          </a:xfrm>
          <a:prstGeom prst="rect">
            <a:avLst/>
          </a:prstGeom>
        </p:spPr>
      </p:pic>
      <p:sp>
        <p:nvSpPr>
          <p:cNvPr id="11" name="Étoile : 5 branches 10">
            <a:extLst>
              <a:ext uri="{FF2B5EF4-FFF2-40B4-BE49-F238E27FC236}">
                <a16:creationId xmlns:a16="http://schemas.microsoft.com/office/drawing/2014/main" id="{F93B19E3-4E74-4547-A868-23F9E10D650C}"/>
              </a:ext>
            </a:extLst>
          </p:cNvPr>
          <p:cNvSpPr/>
          <p:nvPr/>
        </p:nvSpPr>
        <p:spPr>
          <a:xfrm>
            <a:off x="6675567" y="4462461"/>
            <a:ext cx="213438" cy="196005"/>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2" name="Étoile : 5 branches 11">
            <a:extLst>
              <a:ext uri="{FF2B5EF4-FFF2-40B4-BE49-F238E27FC236}">
                <a16:creationId xmlns:a16="http://schemas.microsoft.com/office/drawing/2014/main" id="{F7D4600D-B48B-4939-B19A-2FF6C165A77C}"/>
              </a:ext>
            </a:extLst>
          </p:cNvPr>
          <p:cNvSpPr/>
          <p:nvPr/>
        </p:nvSpPr>
        <p:spPr>
          <a:xfrm>
            <a:off x="6984352" y="4462462"/>
            <a:ext cx="213438" cy="196005"/>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3" name="Étoile : 5 branches 12">
            <a:extLst>
              <a:ext uri="{FF2B5EF4-FFF2-40B4-BE49-F238E27FC236}">
                <a16:creationId xmlns:a16="http://schemas.microsoft.com/office/drawing/2014/main" id="{86AEBEBF-0D28-4355-814F-CA6AC9EEB38A}"/>
              </a:ext>
            </a:extLst>
          </p:cNvPr>
          <p:cNvSpPr/>
          <p:nvPr/>
        </p:nvSpPr>
        <p:spPr>
          <a:xfrm>
            <a:off x="6837492" y="4872036"/>
            <a:ext cx="213438" cy="196005"/>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4" name="Émoticône 13">
            <a:extLst>
              <a:ext uri="{FF2B5EF4-FFF2-40B4-BE49-F238E27FC236}">
                <a16:creationId xmlns:a16="http://schemas.microsoft.com/office/drawing/2014/main" id="{1D240D31-39B3-43F8-8990-2A8A69B531B2}"/>
              </a:ext>
            </a:extLst>
          </p:cNvPr>
          <p:cNvSpPr/>
          <p:nvPr/>
        </p:nvSpPr>
        <p:spPr>
          <a:xfrm>
            <a:off x="6854404" y="5324474"/>
            <a:ext cx="196526" cy="194979"/>
          </a:xfrm>
          <a:prstGeom prst="smileyFace">
            <a:avLst>
              <a:gd name="adj" fmla="val -465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78472655"/>
      </p:ext>
    </p:extLst>
  </p:cSld>
  <p:clrMapOvr>
    <a:masterClrMapping/>
  </p:clrMapOvr>
</p:sld>
</file>

<file path=ppt/theme/theme1.xml><?xml version="1.0" encoding="utf-8"?>
<a:theme xmlns:a="http://schemas.openxmlformats.org/drawingml/2006/main" name="Profondeur">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TM04033923[[fn=Profondeur]]</Template>
  <TotalTime>1184</TotalTime>
  <Words>932</Words>
  <Application>Microsoft Office PowerPoint</Application>
  <PresentationFormat>Grand écran</PresentationFormat>
  <Paragraphs>264</Paragraphs>
  <Slides>24</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24</vt:i4>
      </vt:variant>
    </vt:vector>
  </HeadingPairs>
  <TitlesOfParts>
    <vt:vector size="29" baseType="lpstr">
      <vt:lpstr>Arial</vt:lpstr>
      <vt:lpstr>Calibri</vt:lpstr>
      <vt:lpstr>Corbel</vt:lpstr>
      <vt:lpstr>Wingdings</vt:lpstr>
      <vt:lpstr>Profondeur</vt:lpstr>
      <vt:lpstr>Timbres surchargés localement : raretés africaines  des 2 dernières décennies  1ère partie</vt:lpstr>
      <vt:lpstr>Sommaire  Généralités sur les surcharges locales  Surcharges  du Bénin (1990 – 2010)  Surcharges du  Congo-Brazzaville (1998)  ----------  Divers autres pays  Surcharges des Comores  (1992-1997) : une étude détaillée   </vt:lpstr>
      <vt:lpstr>Afrique francophone  Bénin RP Congo Madagascar Comores …</vt:lpstr>
      <vt:lpstr>Pourquoi surcharger ?</vt:lpstr>
      <vt:lpstr>Pourquoi des raretés ?</vt:lpstr>
      <vt:lpstr>Pourquoi des raretés ?</vt:lpstr>
      <vt:lpstr>Pourquoi des raretés ?</vt:lpstr>
      <vt:lpstr>Pourquoi les décennies 1990- 2010 ?</vt:lpstr>
      <vt:lpstr>Les catalogues philatéliques</vt:lpstr>
      <vt:lpstr>Une philatélie de découvertes</vt:lpstr>
      <vt:lpstr>Les surchargés au Bénin</vt:lpstr>
      <vt:lpstr>Les surchargés au Bénin</vt:lpstr>
      <vt:lpstr>Les surchargés au Bénin</vt:lpstr>
      <vt:lpstr>Les surchargés au Bénin</vt:lpstr>
      <vt:lpstr>Les surchargés au Bénin</vt:lpstr>
      <vt:lpstr>Les surchargés au Bénin</vt:lpstr>
      <vt:lpstr>Les surchargés au Bénin</vt:lpstr>
      <vt:lpstr>Les surchargés au Bénin</vt:lpstr>
      <vt:lpstr>Les surchargés au Congo-Brazzaville</vt:lpstr>
      <vt:lpstr>Les surchargés au Congo-Brazzaville</vt:lpstr>
      <vt:lpstr>Les surchargés au Congo-Brazzaville</vt:lpstr>
      <vt:lpstr>Les surchargés au Congo-Brazzaville</vt:lpstr>
      <vt:lpstr>Les surchargés au Congo-Brazzaville</vt:lpstr>
      <vt:lpstr>Timbres surchargés localement : raretés africaines  des 2 dernières décennies  2ème partie : Comores et divers pays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Comores – Mayotte : un archipel éclaté</dc:title>
  <dc:creator>Olivier</dc:creator>
  <cp:lastModifiedBy>Olivier</cp:lastModifiedBy>
  <cp:revision>235</cp:revision>
  <dcterms:created xsi:type="dcterms:W3CDTF">2017-02-16T08:09:43Z</dcterms:created>
  <dcterms:modified xsi:type="dcterms:W3CDTF">2017-12-14T19:26:48Z</dcterms:modified>
</cp:coreProperties>
</file>