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6"/>
  </p:notesMasterIdLst>
  <p:sldIdLst>
    <p:sldId id="281" r:id="rId2"/>
    <p:sldId id="282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302" r:id="rId13"/>
    <p:sldId id="303" r:id="rId14"/>
    <p:sldId id="304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0" r:id="rId23"/>
    <p:sldId id="301" r:id="rId24"/>
    <p:sldId id="292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B57C39-09FF-45F3-A6B3-C8ECC4E177BD}" type="datetimeFigureOut">
              <a:rPr lang="fr-FR" smtClean="0"/>
              <a:t>10/02/2018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6B8651-9F00-437A-AF9E-03CF46D4E9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8298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0D63-FB7D-494E-B55B-AA85B469CF90}" type="datetime1">
              <a:rPr lang="en-US" smtClean="0"/>
              <a:t>2/10/2018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7383C-DC99-428C-BBB3-55D6798A4CE7}" type="datetime1">
              <a:rPr lang="en-US" smtClean="0"/>
              <a:t>2/10/2018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E0E96-3EBE-4820-957B-89900671E573}" type="datetime1">
              <a:rPr lang="en-US" smtClean="0"/>
              <a:t>2/10/2018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84EC9-665F-4F17-897C-71539A065BB1}" type="datetime1">
              <a:rPr lang="en-US" smtClean="0"/>
              <a:t>2/10/2018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5C16E-24CA-4074-AAE2-9FD3E50C923D}" type="datetime1">
              <a:rPr lang="en-US" smtClean="0"/>
              <a:t>2/10/2018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3DAE2-06BF-42A8-94AF-196E1A2CD6F3}" type="datetime1">
              <a:rPr lang="en-US" smtClean="0"/>
              <a:t>2/10/2018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F1F0C-C9AB-43E6-A210-2CD9135BDD0C}" type="datetime1">
              <a:rPr lang="en-US" smtClean="0"/>
              <a:t>2/10/2018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E310C-875C-4336-BC33-822B78602FE0}" type="datetime1">
              <a:rPr lang="en-US" smtClean="0"/>
              <a:t>2/10/2018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E5060-01DD-44C7-93C2-FE5D9DF292C4}" type="datetime1">
              <a:rPr lang="en-US" smtClean="0"/>
              <a:t>2/10/2018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EAFE4-50A4-4A53-BB5F-C1E58244395D}" type="datetime1">
              <a:rPr lang="en-US" smtClean="0"/>
              <a:t>2/10/2018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0D65C-DBF6-4489-8971-74D51CB32E78}" type="datetime1">
              <a:rPr lang="en-US" smtClean="0"/>
              <a:t>2/10/2018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E7E29-35DB-4B65-B504-A4F1BD0AA414}" type="datetime1">
              <a:rPr lang="en-US" smtClean="0"/>
              <a:t>2/10/2018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E5CD-9773-4125-8857-B43C7CCB47EB}" type="datetime1">
              <a:rPr lang="en-US" smtClean="0"/>
              <a:t>2/10/2018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C9C49-633C-4ECD-AC76-5E8E2D512772}" type="datetime1">
              <a:rPr lang="en-US" smtClean="0"/>
              <a:t>2/10/2018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327CB-2515-4DDC-AD92-73992A873DB7}" type="datetime1">
              <a:rPr lang="en-US" smtClean="0"/>
              <a:t>2/10/2018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83001-3B48-4E91-810E-181FB2D8090F}" type="datetime1">
              <a:rPr lang="en-US" smtClean="0"/>
              <a:t>2/10/2018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70599-D6A8-4F2D-B979-4916D999F47F}" type="datetime1">
              <a:rPr lang="en-US" smtClean="0"/>
              <a:t>2/10/2018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812431E-A620-421A-85A3-DCFAE3191AB7}" type="datetime1">
              <a:rPr lang="en-US" smtClean="0"/>
              <a:t>2/10/2018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11" Type="http://schemas.openxmlformats.org/officeDocument/2006/relationships/image" Target="../media/image34.jpg"/><Relationship Id="rId5" Type="http://schemas.openxmlformats.org/officeDocument/2006/relationships/image" Target="../media/image28.jpg"/><Relationship Id="rId10" Type="http://schemas.openxmlformats.org/officeDocument/2006/relationships/image" Target="../media/image33.jpg"/><Relationship Id="rId4" Type="http://schemas.openxmlformats.org/officeDocument/2006/relationships/image" Target="../media/image27.jpg"/><Relationship Id="rId9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10" Type="http://schemas.openxmlformats.org/officeDocument/2006/relationships/image" Target="../media/image43.jpg"/><Relationship Id="rId4" Type="http://schemas.openxmlformats.org/officeDocument/2006/relationships/image" Target="../media/image37.jpg"/><Relationship Id="rId9" Type="http://schemas.openxmlformats.org/officeDocument/2006/relationships/image" Target="../media/image4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41000">
              <a:schemeClr val="accent2">
                <a:lumMod val="20000"/>
                <a:lumOff val="80000"/>
              </a:schemeClr>
            </a:gs>
            <a:gs pos="71000">
              <a:schemeClr val="accent2">
                <a:lumMod val="40000"/>
                <a:lumOff val="6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11946"/>
            <a:ext cx="10515600" cy="981561"/>
          </a:xfrm>
        </p:spPr>
        <p:txBody>
          <a:bodyPr>
            <a:normAutofit/>
          </a:bodyPr>
          <a:lstStyle/>
          <a:p>
            <a:pPr algn="ctr"/>
            <a:r>
              <a:rPr lang="fr-FR" sz="4800" dirty="0">
                <a:solidFill>
                  <a:srgbClr val="FF0000"/>
                </a:solidFill>
              </a:rPr>
              <a:t>6 Juillet 1975 : l’éclatement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chemeClr val="bg1"/>
                </a:solidFill>
              </a:rPr>
              <a:pPr/>
              <a:t>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80199" y="5326908"/>
            <a:ext cx="4376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384049" y="2045082"/>
            <a:ext cx="527148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L’indépendance des Comores,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proclamée unilatéralement et dans la précipitation </a:t>
            </a:r>
          </a:p>
          <a:p>
            <a:pPr algn="ctr"/>
            <a:r>
              <a:rPr lang="fr-FR" sz="1600" b="1" dirty="0">
                <a:solidFill>
                  <a:schemeClr val="accent1">
                    <a:lumMod val="75000"/>
                  </a:schemeClr>
                </a:solidFill>
              </a:rPr>
              <a:t>le 6 juillet 1975 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par Ahmed Abdallah,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président du Conseil de Gouvernement,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résulte de la volte-face de la France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concernant la situation de l’île de Mayotte (prise en compte île par île du résultat de la consultation sur l'indépendance des Comores du 22 décembre 1974).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 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En réaction, les mahorais revendiquent et obtiennent de la France leur maintien au sein de la république. </a:t>
            </a:r>
          </a:p>
          <a:p>
            <a:pPr algn="ctr"/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Depuis ces événements, la philatélie mahoraise suit une voie distincte de celle des trois autres îles (Anjouan, Grande-Comore et Mohéli).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66302" y="5111464"/>
            <a:ext cx="5403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Dernière série de l’archipel des Comores. </a:t>
            </a:r>
          </a:p>
          <a:p>
            <a:pPr algn="ctr"/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Il s’agit d’un non-émis, </a:t>
            </a:r>
          </a:p>
          <a:p>
            <a:pPr algn="ctr"/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l’indépendance ayant été proclamée 2 semaines </a:t>
            </a:r>
          </a:p>
          <a:p>
            <a:pPr algn="ctr"/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avant la mise en vente 1</a:t>
            </a:r>
            <a:r>
              <a:rPr lang="fr-FR" sz="1400" baseline="30000" dirty="0">
                <a:solidFill>
                  <a:schemeClr val="accent1">
                    <a:lumMod val="75000"/>
                  </a:schemeClr>
                </a:solidFill>
              </a:rPr>
              <a:t>er</a:t>
            </a:r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 jour programmée le 21 juillet.</a:t>
            </a:r>
          </a:p>
        </p:txBody>
      </p:sp>
      <p:pic>
        <p:nvPicPr>
          <p:cNvPr id="11" name="Espace réservé du contenu 10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55" y="1894794"/>
            <a:ext cx="5403850" cy="302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84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41000">
              <a:schemeClr val="accent2">
                <a:lumMod val="20000"/>
                <a:lumOff val="80000"/>
              </a:schemeClr>
            </a:gs>
            <a:gs pos="71000">
              <a:schemeClr val="accent2">
                <a:lumMod val="40000"/>
                <a:lumOff val="6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11946"/>
            <a:ext cx="10515600" cy="981561"/>
          </a:xfrm>
        </p:spPr>
        <p:txBody>
          <a:bodyPr>
            <a:noAutofit/>
          </a:bodyPr>
          <a:lstStyle/>
          <a:p>
            <a:pPr algn="ctr"/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Comores indépendantes : Union des Comores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chemeClr val="bg1"/>
                </a:solidFill>
              </a:rPr>
              <a:pPr/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80199" y="5326908"/>
            <a:ext cx="4376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512767" y="1495760"/>
            <a:ext cx="52262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Les TàD propres à l’Union des Comores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n’apparaîtront que début janvier 2004,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avec un modèle jamais utilisé auparavant aux Comores :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TàD métallique à déroulement de date,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la date placée sur une seule ligne.</a:t>
            </a:r>
          </a:p>
          <a:p>
            <a:pPr algn="ctr"/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Il s’agit d’un matériel fragile, qui s’use en quelques mois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et devient vite illisible.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En outre, le système mécanique de changement de date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a tendance à se bloquer, du fait des contraintes atmosphériques locales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(rouille favorisée par la chaleur, humidité et sel marin).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 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Cette situation, couplée avec la chute d’activité postale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liée à l’arrivée du téléphone portable et d’Internet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font qu’il est difficile de trouver des oblitérations en bon état, y compris de Moroni RP.</a:t>
            </a:r>
          </a:p>
          <a:p>
            <a:pPr algn="ctr"/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36181" y="5712298"/>
            <a:ext cx="52453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Espace réservé du contenu 9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70" y="1134539"/>
            <a:ext cx="5402879" cy="4351338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003634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4869" y="5543021"/>
            <a:ext cx="99588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400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Lettre de Fomboni pour Mayotte, tarif du régime intérieur (125 fc). </a:t>
            </a:r>
            <a:r>
              <a:rPr lang="fr-FR" altLang="fr-FR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400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TàD de couleur bleue. Griffe de retour à l’envoyeur de Mayotte. </a:t>
            </a:r>
            <a:r>
              <a:rPr lang="fr-FR" altLang="fr-FR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400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Au verso TàD de Mamoudzou-Kawéni CC.</a:t>
            </a:r>
            <a:endParaRPr lang="fr-FR" altLang="fr-FR" sz="1400" dirty="0">
              <a:solidFill>
                <a:schemeClr val="accent1">
                  <a:lumMod val="75000"/>
                </a:schemeClr>
              </a:solidFill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400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Le timbre (1</a:t>
            </a:r>
            <a:r>
              <a:rPr lang="fr-FR" altLang="fr-FR" sz="1400" baseline="30000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ère</a:t>
            </a:r>
            <a:r>
              <a:rPr lang="fr-FR" altLang="fr-FR" sz="1400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série de l’Union des Comores), représente un habit traditionnel porté par la directrice de la philatélie pour l’occasion.</a:t>
            </a:r>
            <a:endParaRPr lang="fr-FR" altLang="fr-FR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" name="Image 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657" y="5044966"/>
            <a:ext cx="1125855" cy="110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26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41000">
              <a:schemeClr val="accent2">
                <a:lumMod val="20000"/>
                <a:lumOff val="80000"/>
              </a:schemeClr>
            </a:gs>
            <a:gs pos="71000">
              <a:schemeClr val="accent2">
                <a:lumMod val="40000"/>
                <a:lumOff val="6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11946"/>
            <a:ext cx="10515600" cy="981561"/>
          </a:xfrm>
        </p:spPr>
        <p:txBody>
          <a:bodyPr>
            <a:noAutofit/>
          </a:bodyPr>
          <a:lstStyle/>
          <a:p>
            <a:pPr algn="ctr"/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Comores indépendantes : Union des Comores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chemeClr val="bg1"/>
                </a:solidFill>
              </a:rPr>
              <a:pPr/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80199" y="5326908"/>
            <a:ext cx="4376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003634" y="1439660"/>
            <a:ext cx="571672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Le dernier modèle à ce jour apparait en 2008, distribué à l’ensemble des bureaux ouverts à cette période et ultérieurement.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 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Il reprend la configuration standard des TàD français à un seul cercle. Le nom du bureau et du pays sont cependant inversés : </a:t>
            </a:r>
          </a:p>
          <a:p>
            <a:pPr algn="ctr"/>
            <a:r>
              <a:rPr lang="fr-FR" sz="1600" b="1" dirty="0">
                <a:solidFill>
                  <a:schemeClr val="accent1">
                    <a:lumMod val="75000"/>
                  </a:schemeClr>
                </a:solidFill>
                <a:sym typeface="Wingdings 2" panose="05020102010507070707" pitchFamily="18" charset="2"/>
              </a:rPr>
              <a:t></a:t>
            </a:r>
            <a:r>
              <a:rPr lang="fr-FR" sz="1600" b="1" dirty="0">
                <a:solidFill>
                  <a:schemeClr val="accent1">
                    <a:lumMod val="75000"/>
                  </a:schemeClr>
                </a:solidFill>
              </a:rPr>
              <a:t> UNION DES COMORES </a:t>
            </a:r>
            <a:r>
              <a:rPr lang="fr-FR" sz="1600" b="1" dirty="0">
                <a:solidFill>
                  <a:schemeClr val="accent1">
                    <a:lumMod val="75000"/>
                  </a:schemeClr>
                </a:solidFill>
                <a:sym typeface="Wingdings 2" panose="05020102010507070707" pitchFamily="18" charset="2"/>
              </a:rPr>
              <a:t></a:t>
            </a:r>
            <a:r>
              <a:rPr lang="fr-FR" sz="1600" b="1" dirty="0">
                <a:solidFill>
                  <a:schemeClr val="accent1">
                    <a:lumMod val="75000"/>
                  </a:schemeClr>
                </a:solidFill>
              </a:rPr>
              <a:t> / [BUREAU] </a:t>
            </a:r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 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Par ailleurs, une nouvelle vague de bureaux de poste a été créée à la fin des années 2000 : 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</a:rPr>
              <a:t>Bandamadji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</a:rPr>
              <a:t>Domba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, Dzahani II, 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</a:rPr>
              <a:t>Itsinkoudi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</a:rPr>
              <a:t>Mkazi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, Nioumamilima, Ntsoralé, Wellah (Grande-Comore), Bambao-Mtsanga, Bandrani, Moya, Pomoni (Anjouan), 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</a:rPr>
              <a:t>Djoiézi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, Fomboni-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</a:rPr>
              <a:t>Mdjawaché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, Howani, Wanani (Mohéli).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 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En 2015, il est recensé 37 bureaux ou agences postales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ouverts aux Comores, soit en moyenne 1 pour 16.000 habitants (contre 1 / 4.000 en France). 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Certains ont un trafic très faible.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Par exemple, Ntsoralé, inauguré le 10 décembre 2009, n’a produit sa première lettre recommandée qu’en octobre 2014.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36181" y="5712298"/>
            <a:ext cx="52453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003634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4870" y="5543021"/>
            <a:ext cx="55344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6 novembre 2014 : première lettre recommandée du bureau de Ntsoralé. </a:t>
            </a: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Erreur NT</a:t>
            </a:r>
            <a:r>
              <a:rPr lang="fr-FR" sz="1400" b="1" dirty="0">
                <a:solidFill>
                  <a:schemeClr val="accent1">
                    <a:lumMod val="75000"/>
                  </a:schemeClr>
                </a:solidFill>
              </a:rPr>
              <a:t>R</a:t>
            </a:r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ORALE dans la couronne. Bloc-dateur inversé. </a:t>
            </a: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Tarif intérieur 150 fc (depuis le 1</a:t>
            </a:r>
            <a:r>
              <a:rPr lang="fr-FR" sz="1400" baseline="30000" dirty="0">
                <a:solidFill>
                  <a:schemeClr val="accent1">
                    <a:lumMod val="75000"/>
                  </a:schemeClr>
                </a:solidFill>
              </a:rPr>
              <a:t>er</a:t>
            </a:r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 avril 2014) + recommandation 500 fc.</a:t>
            </a:r>
          </a:p>
        </p:txBody>
      </p:sp>
      <p:pic>
        <p:nvPicPr>
          <p:cNvPr id="14" name="Espace réservé du contenu 1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54" y="1460741"/>
            <a:ext cx="5561012" cy="39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37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41000">
              <a:schemeClr val="accent2">
                <a:lumMod val="20000"/>
                <a:lumOff val="80000"/>
              </a:schemeClr>
            </a:gs>
            <a:gs pos="71000">
              <a:schemeClr val="accent2">
                <a:lumMod val="40000"/>
                <a:lumOff val="6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chemeClr val="bg1"/>
                </a:solidFill>
              </a:rPr>
              <a:pPr/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80199" y="5326908"/>
            <a:ext cx="4376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36181" y="5712298"/>
            <a:ext cx="52453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003634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4107" y="412748"/>
            <a:ext cx="3678566" cy="5764213"/>
          </a:xfr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8179" y="396874"/>
            <a:ext cx="3028391" cy="5795963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8659" y="4339717"/>
            <a:ext cx="2482987" cy="1862240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3537" y="3441363"/>
            <a:ext cx="2913109" cy="2184832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2476" y="1194425"/>
            <a:ext cx="2922125" cy="2191594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0104" y="2086442"/>
            <a:ext cx="2922125" cy="2191594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7706" y="2863975"/>
            <a:ext cx="2922125" cy="2191594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78951" y="4610500"/>
            <a:ext cx="2922125" cy="2191594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97079" y="902233"/>
            <a:ext cx="2926192" cy="2192693"/>
          </a:xfrm>
          <a:prstGeom prst="rect">
            <a:avLst/>
          </a:prstGeom>
        </p:spPr>
      </p:pic>
      <p:sp>
        <p:nvSpPr>
          <p:cNvPr id="33" name="Flèche : droite 32"/>
          <p:cNvSpPr/>
          <p:nvPr/>
        </p:nvSpPr>
        <p:spPr>
          <a:xfrm>
            <a:off x="7264963" y="1490968"/>
            <a:ext cx="201160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Flèche : droite 33"/>
          <p:cNvSpPr/>
          <p:nvPr/>
        </p:nvSpPr>
        <p:spPr>
          <a:xfrm rot="20377200">
            <a:off x="7575585" y="1840380"/>
            <a:ext cx="1698731" cy="675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Flèche : droite 34"/>
          <p:cNvSpPr/>
          <p:nvPr/>
        </p:nvSpPr>
        <p:spPr>
          <a:xfrm rot="19917169">
            <a:off x="8148241" y="1925308"/>
            <a:ext cx="1782194" cy="671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Flèche : droite 35"/>
          <p:cNvSpPr/>
          <p:nvPr/>
        </p:nvSpPr>
        <p:spPr>
          <a:xfrm rot="17370880">
            <a:off x="7793573" y="1917334"/>
            <a:ext cx="249153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Flèche : droite 38"/>
          <p:cNvSpPr/>
          <p:nvPr/>
        </p:nvSpPr>
        <p:spPr>
          <a:xfrm>
            <a:off x="6955150" y="4139676"/>
            <a:ext cx="2232861" cy="62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Flèche : droite 39"/>
          <p:cNvSpPr/>
          <p:nvPr/>
        </p:nvSpPr>
        <p:spPr>
          <a:xfrm rot="19701992">
            <a:off x="7479272" y="4624012"/>
            <a:ext cx="153152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Flèche : droite 41"/>
          <p:cNvSpPr/>
          <p:nvPr/>
        </p:nvSpPr>
        <p:spPr>
          <a:xfrm>
            <a:off x="8005286" y="5494488"/>
            <a:ext cx="245524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Flèche : droite 43"/>
          <p:cNvSpPr/>
          <p:nvPr/>
        </p:nvSpPr>
        <p:spPr>
          <a:xfrm rot="19983800">
            <a:off x="8999089" y="5837174"/>
            <a:ext cx="210124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57318" y="440768"/>
            <a:ext cx="2923591" cy="2192693"/>
          </a:xfrm>
          <a:prstGeom prst="rect">
            <a:avLst/>
          </a:prstGeom>
        </p:spPr>
      </p:pic>
      <p:sp>
        <p:nvSpPr>
          <p:cNvPr id="47" name="ZoneTexte 46"/>
          <p:cNvSpPr txBox="1"/>
          <p:nvPr/>
        </p:nvSpPr>
        <p:spPr>
          <a:xfrm>
            <a:off x="4757536" y="2045988"/>
            <a:ext cx="37813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accent1">
                    <a:lumMod val="75000"/>
                  </a:schemeClr>
                </a:solidFill>
              </a:rPr>
              <a:t>Missions philatéliques </a:t>
            </a:r>
          </a:p>
          <a:p>
            <a:r>
              <a:rPr lang="fr-FR" sz="3600" dirty="0">
                <a:solidFill>
                  <a:schemeClr val="accent1">
                    <a:lumMod val="75000"/>
                  </a:schemeClr>
                </a:solidFill>
              </a:rPr>
              <a:t>avec </a:t>
            </a:r>
          </a:p>
          <a:p>
            <a:r>
              <a:rPr lang="fr-FR" sz="3600" dirty="0">
                <a:solidFill>
                  <a:schemeClr val="accent1">
                    <a:lumMod val="75000"/>
                  </a:schemeClr>
                </a:solidFill>
              </a:rPr>
              <a:t>l’appui logistique de la SNPSF</a:t>
            </a:r>
          </a:p>
        </p:txBody>
      </p:sp>
    </p:spTree>
    <p:extLst>
      <p:ext uri="{BB962C8B-B14F-4D97-AF65-F5344CB8AC3E}">
        <p14:creationId xmlns:p14="http://schemas.microsoft.com/office/powerpoint/2010/main" val="136959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grpId="2" nodeType="after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0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1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1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10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1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2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6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7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200"/>
                            </p:stCondLst>
                            <p:childTnLst>
                              <p:par>
                                <p:cTn id="59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82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84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8800"/>
                            </p:stCondLst>
                            <p:childTnLst>
                              <p:par>
                                <p:cTn id="70" presetID="1" presetClass="exit" presetSubtype="0" fill="hold" grpId="1" nodeType="after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1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23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500"/>
                            </p:stCondLst>
                            <p:childTnLst>
                              <p:par>
                                <p:cTn id="81" presetID="1" presetClass="exit" presetSubtype="0" fill="hold" grpId="1" nodeType="after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6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9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6000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2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9" grpId="0" animBg="1"/>
      <p:bldP spid="39" grpId="1" animBg="1"/>
      <p:bldP spid="40" grpId="0" animBg="1"/>
      <p:bldP spid="40" grpId="1" animBg="1"/>
      <p:bldP spid="42" grpId="0" animBg="1"/>
      <p:bldP spid="42" grpId="1" animBg="1"/>
      <p:bldP spid="44" grpId="0" animBg="1"/>
      <p:bldP spid="4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41000">
              <a:schemeClr val="accent2">
                <a:lumMod val="20000"/>
                <a:lumOff val="80000"/>
              </a:schemeClr>
            </a:gs>
            <a:gs pos="71000">
              <a:schemeClr val="accent2">
                <a:lumMod val="40000"/>
                <a:lumOff val="6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128" y="758354"/>
            <a:ext cx="5659210" cy="4952779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125" y="1033974"/>
            <a:ext cx="4537013" cy="4388819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chemeClr val="bg1"/>
                </a:solidFill>
              </a:rPr>
              <a:pPr/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80199" y="5326908"/>
            <a:ext cx="4376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36181" y="5712298"/>
            <a:ext cx="52453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003634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5659" y="4433213"/>
            <a:ext cx="2482986" cy="1862240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6526" y="3644707"/>
            <a:ext cx="2913109" cy="2184831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7206" y="1931264"/>
            <a:ext cx="1488092" cy="2191594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0104" y="2086442"/>
            <a:ext cx="2922125" cy="2191593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7706" y="2863975"/>
            <a:ext cx="2922125" cy="2191593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82237" y="1299221"/>
            <a:ext cx="1644519" cy="2192693"/>
          </a:xfrm>
          <a:prstGeom prst="rect">
            <a:avLst/>
          </a:prstGeom>
        </p:spPr>
      </p:pic>
      <p:sp>
        <p:nvSpPr>
          <p:cNvPr id="33" name="Flèche : droite 32"/>
          <p:cNvSpPr/>
          <p:nvPr/>
        </p:nvSpPr>
        <p:spPr>
          <a:xfrm rot="840078">
            <a:off x="7595845" y="2015702"/>
            <a:ext cx="201160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Flèche : droite 33"/>
          <p:cNvSpPr/>
          <p:nvPr/>
        </p:nvSpPr>
        <p:spPr>
          <a:xfrm rot="1120891">
            <a:off x="7990270" y="3543554"/>
            <a:ext cx="1698731" cy="675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Flèche : droite 34"/>
          <p:cNvSpPr/>
          <p:nvPr/>
        </p:nvSpPr>
        <p:spPr>
          <a:xfrm rot="1218306">
            <a:off x="8322188" y="3902987"/>
            <a:ext cx="1782194" cy="671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Flèche : droite 35"/>
          <p:cNvSpPr/>
          <p:nvPr/>
        </p:nvSpPr>
        <p:spPr>
          <a:xfrm rot="984808">
            <a:off x="7203203" y="3897404"/>
            <a:ext cx="2878547" cy="589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Flèche : droite 38"/>
          <p:cNvSpPr/>
          <p:nvPr/>
        </p:nvSpPr>
        <p:spPr>
          <a:xfrm rot="688931" flipV="1">
            <a:off x="6371414" y="4311787"/>
            <a:ext cx="495840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Flèche : droite 39"/>
          <p:cNvSpPr/>
          <p:nvPr/>
        </p:nvSpPr>
        <p:spPr>
          <a:xfrm rot="195294">
            <a:off x="8649342" y="4855217"/>
            <a:ext cx="2688147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Flèche : droite 41"/>
          <p:cNvSpPr/>
          <p:nvPr/>
        </p:nvSpPr>
        <p:spPr>
          <a:xfrm rot="17388714">
            <a:off x="7231454" y="3907542"/>
            <a:ext cx="4142556" cy="493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37851" y="335539"/>
            <a:ext cx="2923591" cy="196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6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grpId="1" nodeType="after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0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50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6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0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1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4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600"/>
                            </p:stCondLst>
                            <p:childTnLst>
                              <p:par>
                                <p:cTn id="59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6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8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1200"/>
                            </p:stCondLst>
                            <p:childTnLst>
                              <p:par>
                                <p:cTn id="70" presetID="1" presetClass="exit" presetSubtype="0" fill="hold" grpId="1" nodeType="after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45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47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900"/>
                            </p:stCondLst>
                            <p:childTnLst>
                              <p:par>
                                <p:cTn id="81" presetID="1" presetClass="exit" presetSubtype="0" fill="hold" grpId="1" nodeType="after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9" grpId="0" animBg="1"/>
      <p:bldP spid="39" grpId="1" animBg="1"/>
      <p:bldP spid="40" grpId="0" animBg="1"/>
      <p:bldP spid="40" grpId="1" animBg="1"/>
      <p:bldP spid="42" grpId="0" animBg="1"/>
      <p:bldP spid="4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41000">
              <a:schemeClr val="accent2">
                <a:lumMod val="20000"/>
                <a:lumOff val="80000"/>
              </a:schemeClr>
            </a:gs>
            <a:gs pos="71000">
              <a:schemeClr val="accent2">
                <a:lumMod val="40000"/>
                <a:lumOff val="6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622" y="1197034"/>
            <a:ext cx="5659210" cy="3662120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125" y="1650530"/>
            <a:ext cx="4537013" cy="3155706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chemeClr val="bg1"/>
                </a:solidFill>
              </a:rPr>
              <a:pPr/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80199" y="5326908"/>
            <a:ext cx="4376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36181" y="5712298"/>
            <a:ext cx="52453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003634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2560" y="2528655"/>
            <a:ext cx="3107332" cy="2330499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5574" y="1801157"/>
            <a:ext cx="2922124" cy="2191593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1839" y="4280142"/>
            <a:ext cx="2922124" cy="2191593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9051" y="1721477"/>
            <a:ext cx="2474178" cy="1855633"/>
          </a:xfrm>
          <a:prstGeom prst="rect">
            <a:avLst/>
          </a:prstGeom>
        </p:spPr>
      </p:pic>
      <p:sp>
        <p:nvSpPr>
          <p:cNvPr id="33" name="Flèche : droite 32"/>
          <p:cNvSpPr/>
          <p:nvPr/>
        </p:nvSpPr>
        <p:spPr>
          <a:xfrm rot="840078">
            <a:off x="7156938" y="1985993"/>
            <a:ext cx="201160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Flèche : droite 33"/>
          <p:cNvSpPr/>
          <p:nvPr/>
        </p:nvSpPr>
        <p:spPr>
          <a:xfrm rot="1120891">
            <a:off x="6573781" y="3077228"/>
            <a:ext cx="1698731" cy="675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Flèche : droite 34"/>
          <p:cNvSpPr/>
          <p:nvPr/>
        </p:nvSpPr>
        <p:spPr>
          <a:xfrm rot="267218" flipV="1">
            <a:off x="5405455" y="3502012"/>
            <a:ext cx="339965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Flèche : droite 35"/>
          <p:cNvSpPr/>
          <p:nvPr/>
        </p:nvSpPr>
        <p:spPr>
          <a:xfrm rot="984808" flipV="1">
            <a:off x="7307238" y="3511368"/>
            <a:ext cx="1461324" cy="480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Flèche : droite 38"/>
          <p:cNvSpPr/>
          <p:nvPr/>
        </p:nvSpPr>
        <p:spPr>
          <a:xfrm rot="19722076" flipV="1">
            <a:off x="7239488" y="4221686"/>
            <a:ext cx="3257422" cy="70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2348" y="250642"/>
            <a:ext cx="2624734" cy="196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3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grpId="1" nodeType="after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7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70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50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6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30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87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8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17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3200"/>
                            </p:stCondLst>
                            <p:childTnLst>
                              <p:par>
                                <p:cTn id="59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9" grpId="0" animBg="1"/>
      <p:bldP spid="3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41000">
              <a:schemeClr val="accent2">
                <a:lumMod val="20000"/>
                <a:lumOff val="80000"/>
              </a:schemeClr>
            </a:gs>
            <a:gs pos="71000">
              <a:schemeClr val="accent2">
                <a:lumMod val="40000"/>
                <a:lumOff val="6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11946"/>
            <a:ext cx="10515600" cy="981561"/>
          </a:xfrm>
        </p:spPr>
        <p:txBody>
          <a:bodyPr>
            <a:noAutofit/>
          </a:bodyPr>
          <a:lstStyle/>
          <a:p>
            <a:pPr algn="ctr"/>
            <a:r>
              <a:rPr lang="fr-FR" sz="4000" dirty="0">
                <a:solidFill>
                  <a:srgbClr val="0000FF"/>
                </a:solidFill>
              </a:rPr>
              <a:t>Mayotte vers la départementalisation </a:t>
            </a:r>
            <a:br>
              <a:rPr lang="fr-FR" sz="4000" dirty="0">
                <a:solidFill>
                  <a:srgbClr val="0000FF"/>
                </a:solidFill>
              </a:rPr>
            </a:br>
            <a:r>
              <a:rPr lang="fr-FR" sz="4000" dirty="0">
                <a:solidFill>
                  <a:srgbClr val="0000FF"/>
                </a:solidFill>
              </a:rPr>
              <a:t>(1975 – 2011)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chemeClr val="bg1"/>
                </a:solidFill>
              </a:rPr>
              <a:pPr/>
              <a:t>15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80199" y="5326908"/>
            <a:ext cx="4376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003634" y="1439660"/>
            <a:ext cx="604218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L'autonomie de l’archipel en 1957, marqué notamment par le transfert de la capitale de Dzaoudzi à Moroni, se traduit par une hégémonie de l’île de Grande-Comore, plus riche et plus peuplée.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Lors de la consultation sur l'indépendance des Comores, organisée le 22 décembre 1974, la différence est flagrante entre d'un côté trois îles qui votent à plus de 99,9 % pour l'indépendance, et Mayotte (10 % des inscrits sur les listes électorales) votant à 63 % contre.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 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Le gouvernement français organise une deuxième consultation à Mayotte le 8 février 1976. Le oui au maintien au sein de la République française l’emporte cette fois à 99,4 %.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 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Entre ces deux dates, la situation administrative, et par conséquent postale, de Mayotte est floue. Le 21 juillet 1975, Younoussa Bamana est nommé « préfet » de Mayotte par le Conseil régional, chargé de gérer la continuité des services publics.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 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Durant cette période, ce sont les stocks locaux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de timbres « Archipel des Comores » qui sont employés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dans les deux bureaux de Dzaoudzi et 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</a:rPr>
              <a:t>Mamoutzou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36181" y="5712298"/>
            <a:ext cx="52453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003634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8091" y="5428765"/>
            <a:ext cx="55344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13 octobre 1975 : Le matériel postal (timbres et TàD) </a:t>
            </a: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est toujours celui du territoire des Comores.</a:t>
            </a: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Tarif à 50 </a:t>
            </a:r>
            <a:r>
              <a:rPr lang="fr-FR" sz="1400" dirty="0" err="1">
                <a:solidFill>
                  <a:schemeClr val="accent1">
                    <a:lumMod val="75000"/>
                  </a:schemeClr>
                </a:solidFill>
              </a:rPr>
              <a:t>fcfa</a:t>
            </a:r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 du 1</a:t>
            </a:r>
            <a:r>
              <a:rPr lang="fr-FR" sz="1400" baseline="30000" dirty="0">
                <a:solidFill>
                  <a:schemeClr val="accent1">
                    <a:lumMod val="75000"/>
                  </a:schemeClr>
                </a:solidFill>
              </a:rPr>
              <a:t>er</a:t>
            </a:r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 janvier 1975 (la surtaxe de 10 f est incluse </a:t>
            </a: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dans le montant de l’affranchissement).</a:t>
            </a:r>
          </a:p>
        </p:txBody>
      </p:sp>
      <p:pic>
        <p:nvPicPr>
          <p:cNvPr id="10" name="Image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63" y="1700197"/>
            <a:ext cx="5274836" cy="3674526"/>
          </a:xfrm>
          <a:prstGeom prst="rect">
            <a:avLst/>
          </a:prstGeom>
        </p:spPr>
      </p:pic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550506" y="1825625"/>
            <a:ext cx="4805750" cy="3423670"/>
          </a:xfr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8666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41000">
              <a:schemeClr val="accent2">
                <a:lumMod val="20000"/>
                <a:lumOff val="80000"/>
              </a:schemeClr>
            </a:gs>
            <a:gs pos="71000">
              <a:schemeClr val="accent2">
                <a:lumMod val="40000"/>
                <a:lumOff val="6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11946"/>
            <a:ext cx="10515600" cy="981561"/>
          </a:xfrm>
        </p:spPr>
        <p:txBody>
          <a:bodyPr>
            <a:noAutofit/>
          </a:bodyPr>
          <a:lstStyle/>
          <a:p>
            <a:pPr algn="ctr"/>
            <a:r>
              <a:rPr lang="fr-FR" sz="4000" dirty="0">
                <a:solidFill>
                  <a:srgbClr val="0000FF"/>
                </a:solidFill>
              </a:rPr>
              <a:t>Mayotte vers la départementalisation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chemeClr val="bg1"/>
                </a:solidFill>
              </a:rPr>
              <a:pPr/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80199" y="5326908"/>
            <a:ext cx="4376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095999" y="1962174"/>
            <a:ext cx="604218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Les stocks de valeurs courantes s’épuisant, l’île étant soumise au blocus des autorités comoriennes indépendantes,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le préfet Younoussa Bamana prend la décision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de </a:t>
            </a:r>
            <a:r>
              <a:rPr lang="fr-FR" sz="1600" b="1" dirty="0">
                <a:solidFill>
                  <a:schemeClr val="accent1">
                    <a:lumMod val="75000"/>
                  </a:schemeClr>
                </a:solidFill>
              </a:rPr>
              <a:t>faire couper 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les stocks d’autres valeurs faciales disponibles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afin de répondre aux besoins d’affranchissement à 50 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</a:rPr>
              <a:t>fcfa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  <a:p>
            <a:pPr algn="ctr"/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Cette opération est décidée le 17 décembre 1975,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puis renouvelée le 16 janvier 1976.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36181" y="5712298"/>
            <a:ext cx="52453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003634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95999" y="4612230"/>
            <a:ext cx="55344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Quart de timbre «grand muphti des Comores »  à 200 fc. Tarif à 50 </a:t>
            </a:r>
            <a:r>
              <a:rPr lang="fr-FR" sz="1400" dirty="0" err="1">
                <a:solidFill>
                  <a:schemeClr val="accent1">
                    <a:lumMod val="75000"/>
                  </a:schemeClr>
                </a:solidFill>
              </a:rPr>
              <a:t>fcfa</a:t>
            </a:r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Pli envoyé par le président de la commission de contrôle </a:t>
            </a: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de la consultation du 8 février 1976.</a:t>
            </a:r>
          </a:p>
        </p:txBody>
      </p:sp>
      <p:pic>
        <p:nvPicPr>
          <p:cNvPr id="11" name="Espace réservé du contenu 10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55" y="1395413"/>
            <a:ext cx="5420678" cy="3854450"/>
          </a:xfrm>
          <a:prstGeom prst="rect">
            <a:avLst/>
          </a:prstGeom>
        </p:spPr>
      </p:pic>
      <p:pic>
        <p:nvPicPr>
          <p:cNvPr id="14" name="Image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35" y="5402243"/>
            <a:ext cx="4980305" cy="108648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710124" y="6231135"/>
            <a:ext cx="587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verso</a:t>
            </a:r>
          </a:p>
        </p:txBody>
      </p:sp>
    </p:spTree>
    <p:extLst>
      <p:ext uri="{BB962C8B-B14F-4D97-AF65-F5344CB8AC3E}">
        <p14:creationId xmlns:p14="http://schemas.microsoft.com/office/powerpoint/2010/main" val="1872287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41000">
              <a:schemeClr val="accent2">
                <a:lumMod val="20000"/>
                <a:lumOff val="80000"/>
              </a:schemeClr>
            </a:gs>
            <a:gs pos="71000">
              <a:schemeClr val="accent2">
                <a:lumMod val="40000"/>
                <a:lumOff val="6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11946"/>
            <a:ext cx="10515600" cy="981561"/>
          </a:xfrm>
        </p:spPr>
        <p:txBody>
          <a:bodyPr>
            <a:noAutofit/>
          </a:bodyPr>
          <a:lstStyle/>
          <a:p>
            <a:pPr algn="ctr"/>
            <a:r>
              <a:rPr lang="fr-FR" sz="4000" dirty="0">
                <a:solidFill>
                  <a:srgbClr val="0000FF"/>
                </a:solidFill>
              </a:rPr>
              <a:t>Mayotte vers la départementalisation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chemeClr val="bg1"/>
                </a:solidFill>
              </a:rPr>
              <a:pPr/>
              <a:t>17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44296" y="5402243"/>
            <a:ext cx="70068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Inauguration de la ligne aérienne Mayotte - La Réunion le 8 août 1977.</a:t>
            </a: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Utilisation d’un timbre-poste français.</a:t>
            </a: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Nouveau modèle de TàD apparaissant fin octobre 1976 : la légende COMORES est remplacée par MAYOTTE, et le code départemental 98 est ajouté devant le nom du bureau.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003634" y="1409054"/>
            <a:ext cx="6042186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Le 23 février 1976, le franc CFA est supprimé à Mayotte,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remplacé par le franc français. </a:t>
            </a:r>
          </a:p>
          <a:p>
            <a:pPr algn="ctr"/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Le 17 août 1976, une note interministérielle annonce l’arrivée officielle des premiers timbres-poste français à Mayotte,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ainsi que l’ensemble du matériel à oblitérer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comportant les indications « DZAOUDZI-Mayotte »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et « MAMOUTZOU-Mayotte »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afin de « supprimer des oblitérations postales toute mention rappelant l’attache administrative de cette île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à l’ancien territoire des Comores ». </a:t>
            </a:r>
          </a:p>
          <a:p>
            <a:pPr algn="ctr"/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Le 24 décembre 1976, Mayotte devient une </a:t>
            </a:r>
          </a:p>
          <a:p>
            <a:pPr algn="ctr"/>
            <a:r>
              <a:rPr lang="fr-FR" sz="1600" b="1" dirty="0">
                <a:solidFill>
                  <a:schemeClr val="accent1">
                    <a:lumMod val="75000"/>
                  </a:schemeClr>
                </a:solidFill>
              </a:rPr>
              <a:t>collectivité territoriale 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de la République française,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statut provisoire avec pour objectif la départementalisation. 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003634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5" name="Espace réservé du contenu 1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21" y="1368425"/>
            <a:ext cx="5081146" cy="387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47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41000">
              <a:schemeClr val="accent2">
                <a:lumMod val="20000"/>
                <a:lumOff val="80000"/>
              </a:schemeClr>
            </a:gs>
            <a:gs pos="71000">
              <a:schemeClr val="accent2">
                <a:lumMod val="40000"/>
                <a:lumOff val="6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11946"/>
            <a:ext cx="10515600" cy="981561"/>
          </a:xfrm>
        </p:spPr>
        <p:txBody>
          <a:bodyPr>
            <a:noAutofit/>
          </a:bodyPr>
          <a:lstStyle/>
          <a:p>
            <a:pPr algn="ctr"/>
            <a:r>
              <a:rPr lang="fr-FR" sz="4000" dirty="0">
                <a:solidFill>
                  <a:srgbClr val="0000FF"/>
                </a:solidFill>
              </a:rPr>
              <a:t>Mayotte vers la départementalisation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chemeClr val="bg1"/>
                </a:solidFill>
              </a:rPr>
              <a:pPr/>
              <a:t>18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44297" y="5402243"/>
            <a:ext cx="5359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Oblitération mécanique à Dzaoudzi. Code postal 976, </a:t>
            </a: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Timbres français au type Sabine. Tarif métropolitain du 1</a:t>
            </a:r>
            <a:r>
              <a:rPr lang="fr-FR" sz="1400" baseline="30000" dirty="0">
                <a:solidFill>
                  <a:schemeClr val="accent1">
                    <a:lumMod val="75000"/>
                  </a:schemeClr>
                </a:solidFill>
              </a:rPr>
              <a:t>er</a:t>
            </a:r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 août 1980.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003634" y="1905585"/>
            <a:ext cx="6042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En 1982, le numéro 98 cesse d’être utilisé à Mayotte </a:t>
            </a:r>
          </a:p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pour le code postal (il est alors attribué à Monaco), </a:t>
            </a:r>
          </a:p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Mayotte recevant à la place le code départemental 976. </a:t>
            </a:r>
          </a:p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 </a:t>
            </a:r>
          </a:p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 </a:t>
            </a:r>
          </a:p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L’oblitération mécanique de Dzaoudzi est la première à recevoir ce code dès septembre 1980. </a:t>
            </a:r>
          </a:p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Les TàD de Dzaoudzi et de Mamoudzou – le nom de cette ville s’écrivant désormais avec un « d » – </a:t>
            </a:r>
          </a:p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suivront respectivement fin 1981 et début 1982.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003634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Espace réservé du contenu 10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1481196"/>
            <a:ext cx="5310187" cy="378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942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41000">
              <a:schemeClr val="accent2">
                <a:lumMod val="20000"/>
                <a:lumOff val="80000"/>
              </a:schemeClr>
            </a:gs>
            <a:gs pos="71000">
              <a:schemeClr val="accent2">
                <a:lumMod val="40000"/>
                <a:lumOff val="6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11946"/>
            <a:ext cx="10515600" cy="981561"/>
          </a:xfrm>
        </p:spPr>
        <p:txBody>
          <a:bodyPr>
            <a:noAutofit/>
          </a:bodyPr>
          <a:lstStyle/>
          <a:p>
            <a:pPr algn="ctr"/>
            <a:r>
              <a:rPr lang="fr-FR" sz="4000" dirty="0">
                <a:solidFill>
                  <a:srgbClr val="0000FF"/>
                </a:solidFill>
              </a:rPr>
              <a:t>Mayotte vers la départementalisation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chemeClr val="bg1"/>
                </a:solidFill>
              </a:rPr>
              <a:pPr/>
              <a:t>19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72288" y="5454514"/>
            <a:ext cx="6568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TàD standard de Chirongui. Tarif français du 19 août 1991.</a:t>
            </a: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Timbre émis à l’occasion des 150 ans du rattachement de Mayotte à la France (1841).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531428" y="1914916"/>
            <a:ext cx="51784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Le réseau postal se développe à partir de 1988,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avec l’ouverture de 4 bureaux à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Bandraboua, Chirongui, Mtzamboro, Sada.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 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L’organisation postale de Mayotte en 1992 est la suivante :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- 5 recettes : Chirongui, Dzaoudzi, Mamoudzou, Mtzamboro et Sada.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- 11 agences postales : Bandrélé, Bouéni, Chiconi, Combani, Dembéni, Dzoumogné (en remplacement de Bandraboua), Kani-Kéli, M’Tsangamouji, Ouangani, Poroani, Tsingoni.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003634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Espace réservé du contenu 9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1" y="1447800"/>
            <a:ext cx="5468352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37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41000">
              <a:schemeClr val="accent2">
                <a:lumMod val="20000"/>
                <a:lumOff val="80000"/>
              </a:schemeClr>
            </a:gs>
            <a:gs pos="71000">
              <a:schemeClr val="accent2">
                <a:lumMod val="40000"/>
                <a:lumOff val="6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11946"/>
            <a:ext cx="10515600" cy="981561"/>
          </a:xfrm>
        </p:spPr>
        <p:txBody>
          <a:bodyPr>
            <a:normAutofit/>
          </a:bodyPr>
          <a:lstStyle/>
          <a:p>
            <a:pPr algn="ctr"/>
            <a:r>
              <a:rPr lang="fr-FR" sz="4800" dirty="0">
                <a:solidFill>
                  <a:schemeClr val="accent1">
                    <a:lumMod val="75000"/>
                  </a:schemeClr>
                </a:solidFill>
              </a:rPr>
              <a:t>Comores indépendantes : État Comorien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chemeClr val="bg1"/>
                </a:solidFill>
              </a:rPr>
              <a:pPr/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80199" y="5326908"/>
            <a:ext cx="4376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494458" y="1530395"/>
            <a:ext cx="527148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Durant les premiers mois de l’indépendance, ce sont les timbres et le matériel postal de la période antérieure qui continueront à être employés, tant dans les bureaux de poste du pays nouvellement indépendant qu’à Mayotte.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 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Les premiers timbres du nouveau pays sont en fait des timbres « archipel des Comores » en stock,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surchargés "ETAT COMORIEN",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mis en vente à partir du 8 novembre 1975.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Ce nom est remplacé par « République des Comores »,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à partir de novembre 1977.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 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En raison des coups d’état et d’un régime à tendance Maoïste (90 % des fonctionnaires sont licenciés en avril 1977), la situation de l’administration durant cette période est fragile, et les courriers de l’époque sont peu courants.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95694" y="5858587"/>
            <a:ext cx="69501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Lettre recommandée (250 fc) composés de timbres « archipel des Comores » surchargés </a:t>
            </a: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et de nouvelles émissions (aux thématiques malheureusement trop éclectiques</a:t>
            </a: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 comme pour de nombreux pays africains postindépendance). </a:t>
            </a:r>
          </a:p>
        </p:txBody>
      </p:sp>
      <p:pic>
        <p:nvPicPr>
          <p:cNvPr id="9" name="Imag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94" y="1411475"/>
            <a:ext cx="5888355" cy="4352290"/>
          </a:xfrm>
          <a:prstGeom prst="rect">
            <a:avLst/>
          </a:prstGeom>
        </p:spPr>
      </p:pic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1090608" y="1530395"/>
            <a:ext cx="5264049" cy="4351338"/>
          </a:xfr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56881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41000">
              <a:schemeClr val="accent2">
                <a:lumMod val="20000"/>
                <a:lumOff val="80000"/>
              </a:schemeClr>
            </a:gs>
            <a:gs pos="71000">
              <a:schemeClr val="accent2">
                <a:lumMod val="40000"/>
                <a:lumOff val="6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11946"/>
            <a:ext cx="10515600" cy="981561"/>
          </a:xfrm>
        </p:spPr>
        <p:txBody>
          <a:bodyPr>
            <a:noAutofit/>
          </a:bodyPr>
          <a:lstStyle/>
          <a:p>
            <a:pPr algn="ctr"/>
            <a:r>
              <a:rPr lang="fr-FR" sz="4000" dirty="0">
                <a:solidFill>
                  <a:srgbClr val="0000FF"/>
                </a:solidFill>
              </a:rPr>
              <a:t>Mayotte vers la départementalisation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chemeClr val="bg1"/>
                </a:solidFill>
              </a:rPr>
              <a:pPr/>
              <a:t>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78982" y="5492072"/>
            <a:ext cx="65682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Premier timbre de Mayotte depuis le type Groupe en 1892 : armoiries de l’île.</a:t>
            </a: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Flamme publicitaire, bureau de Mamoudzou-Kawéni (couronne inversée). </a:t>
            </a: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Tarif du 18 mars 1996 (3,00 F).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497561" y="1561519"/>
            <a:ext cx="517848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La phase de déploiement se poursuit entre 1992 et 1996 :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- un bureau avec fonction de centre de tri est ouvert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à Mamoudzou Kawéni,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- deux bureaux sont créés à Coconi, Passamainti et Pamandzi,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- des correspondants postaux sont installés, ceux de Accoua et M’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</a:rPr>
              <a:t>Zouazia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 disposant de leur propre TàD.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A contrario, le bureau historique de Dzaoudzi ferme ses portes le 27 novembre 1996.</a:t>
            </a:r>
          </a:p>
          <a:p>
            <a:pPr algn="ctr"/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Mayotte attendra cependant le 2 janvier 1997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pour émettre ses propres timbres,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avec une stratégie de promotion de thématiques locales.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 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La promotion de Mayotte passe également par la mise en place de 5 flammes publicitaires à partir de 1985. 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003634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Espace réservé du contenu 10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88" y="1561519"/>
            <a:ext cx="5469786" cy="389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146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41000">
              <a:schemeClr val="accent2">
                <a:lumMod val="20000"/>
                <a:lumOff val="80000"/>
              </a:schemeClr>
            </a:gs>
            <a:gs pos="71000">
              <a:schemeClr val="accent2">
                <a:lumMod val="40000"/>
                <a:lumOff val="6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11946"/>
            <a:ext cx="10515600" cy="981561"/>
          </a:xfrm>
        </p:spPr>
        <p:txBody>
          <a:bodyPr>
            <a:noAutofit/>
          </a:bodyPr>
          <a:lstStyle/>
          <a:p>
            <a:pPr algn="ctr"/>
            <a:r>
              <a:rPr lang="fr-FR" sz="4000" dirty="0">
                <a:solidFill>
                  <a:srgbClr val="0000FF"/>
                </a:solidFill>
              </a:rPr>
              <a:t>Mayotte vers la départementalisation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chemeClr val="bg1"/>
                </a:solidFill>
              </a:rPr>
              <a:pPr/>
              <a:t>21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36385" y="5010500"/>
            <a:ext cx="58519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Timbre principal, émis le 3 mars 1997 : inauguration de l’aérogare de Pamandzi.</a:t>
            </a: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Tarif LR3 (27,00 F), affranchissement mixte : Mariannes surchargé MAYOTTE et non surchargé.</a:t>
            </a: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Oblitération spécifique du service postal de Mayotte. </a:t>
            </a: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Samedi 29 mars 1997 : dernier jour possible pour l’affranchissement mixte.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269308" y="1293507"/>
            <a:ext cx="537788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Les timbres métropolitains, dont la vente à Mayotte s’est arrêtée le 31 décembre 1996, ont été cependant acceptés pour l’affranchissement jusqu’au 29 mars 1997 inclus,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ce qui a généré une période transitoire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d’</a:t>
            </a:r>
            <a:r>
              <a:rPr lang="fr-FR" sz="1600" b="1" dirty="0">
                <a:solidFill>
                  <a:schemeClr val="accent1">
                    <a:lumMod val="75000"/>
                  </a:schemeClr>
                </a:solidFill>
              </a:rPr>
              <a:t>affranchissements mixtes France + Mayotte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durant 3 mois.</a:t>
            </a:r>
          </a:p>
          <a:p>
            <a:pPr algn="ctr"/>
            <a:endParaRPr lang="fr-FR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fr-FR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Mayotte accède au statut de </a:t>
            </a:r>
            <a:r>
              <a:rPr lang="fr-FR" sz="1600" b="1" dirty="0">
                <a:solidFill>
                  <a:schemeClr val="accent1">
                    <a:lumMod val="75000"/>
                  </a:schemeClr>
                </a:solidFill>
              </a:rPr>
              <a:t>Collectivité départementale 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au 1</a:t>
            </a:r>
            <a:r>
              <a:rPr lang="fr-FR" sz="1600" baseline="30000" dirty="0">
                <a:solidFill>
                  <a:schemeClr val="accent1">
                    <a:lumMod val="75000"/>
                  </a:schemeClr>
                </a:solidFill>
              </a:rPr>
              <a:t>er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 janvier 2002. Ce statut reste provisoire, vu comme une transition vers la départementalisation complète.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Le même jour survient le passage à l’euro.</a:t>
            </a:r>
          </a:p>
          <a:p>
            <a:pPr algn="ctr"/>
            <a:endParaRPr lang="fr-FR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fr-FR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Le développement du réseau se traduit par la création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d’un Centre Courrier à Mamoudzou-Kawéni en 2003,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et du centre de distribution (CDIS) à Chirongui (2006).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Une première Agence Postale Communale (APC)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voit le jour à Bandrélé en 2007,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suivie par Chiconi et Koungou (2010), 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</a:rPr>
              <a:t>Mtsangamouji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 (2013),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Mtsapéré et Pamandzi (2014), Bouéni (2015).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003634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Espace réservé du contenu 12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92" y="1188876"/>
            <a:ext cx="5312980" cy="374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675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41000">
              <a:schemeClr val="accent2">
                <a:lumMod val="20000"/>
                <a:lumOff val="80000"/>
              </a:schemeClr>
            </a:gs>
            <a:gs pos="71000">
              <a:schemeClr val="accent2">
                <a:lumMod val="40000"/>
                <a:lumOff val="6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11946"/>
            <a:ext cx="10515600" cy="981561"/>
          </a:xfrm>
        </p:spPr>
        <p:txBody>
          <a:bodyPr>
            <a:noAutofit/>
          </a:bodyPr>
          <a:lstStyle/>
          <a:p>
            <a:pPr algn="ctr"/>
            <a:r>
              <a:rPr lang="fr-FR" sz="4000" dirty="0">
                <a:solidFill>
                  <a:srgbClr val="0000FF"/>
                </a:solidFill>
              </a:rPr>
              <a:t>Mayotte vers la départementalisation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chemeClr val="bg1"/>
                </a:solidFill>
              </a:rPr>
              <a:pPr/>
              <a:t>22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64461" y="5238248"/>
            <a:ext cx="53498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Le 1</a:t>
            </a:r>
            <a:r>
              <a:rPr lang="fr-FR" sz="1400" baseline="30000" dirty="0">
                <a:solidFill>
                  <a:schemeClr val="accent1">
                    <a:lumMod val="75000"/>
                  </a:schemeClr>
                </a:solidFill>
              </a:rPr>
              <a:t>er</a:t>
            </a:r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 juin 2003, le tarif passe de 0,46 € (3,00 FF) à 0,50 €. </a:t>
            </a: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Complément d’affranchissement avec le nouvel arrivage de Mariannes à 0,02 € à surcharge large.</a:t>
            </a: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Flamme publicitaire de Mamoudzou le 17 octobre 2003, courrier local.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321335" y="1303973"/>
            <a:ext cx="51784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La poste a manqué de timbres à valeurs faciales d’appoint de manière chronique, du fait des changements de tarifs quasi-annuels à partir de juin 2003. </a:t>
            </a:r>
          </a:p>
          <a:p>
            <a:pPr algn="ctr"/>
            <a:endParaRPr lang="fr-FR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Certains retirages des valeurs d’appoint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ont donné lieu à de spectaculaires variétés.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003634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Espace réservé du contenu 9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7607"/>
            <a:ext cx="5276096" cy="378724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5488" y="3068160"/>
            <a:ext cx="1833372" cy="235305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5891" y="3068160"/>
            <a:ext cx="1694688" cy="2366772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997960" y="5505070"/>
            <a:ext cx="41707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Timbre d’usage courant « carte de l’île »</a:t>
            </a:r>
          </a:p>
          <a:p>
            <a:pPr algn="ctr"/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remplaçant les Marianne surchargées.</a:t>
            </a:r>
          </a:p>
          <a:p>
            <a:pPr algn="ctr"/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Erreur de couleur : vert au lieu d’orange.</a:t>
            </a:r>
          </a:p>
          <a:p>
            <a:pPr algn="ctr"/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3800 exemplaires vendus avant le retrait d’urgence.</a:t>
            </a:r>
          </a:p>
        </p:txBody>
      </p:sp>
      <p:sp>
        <p:nvSpPr>
          <p:cNvPr id="14" name="Flèche : droite 13"/>
          <p:cNvSpPr/>
          <p:nvPr/>
        </p:nvSpPr>
        <p:spPr>
          <a:xfrm>
            <a:off x="2668555" y="2118049"/>
            <a:ext cx="877078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48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41000">
              <a:schemeClr val="accent2">
                <a:lumMod val="20000"/>
                <a:lumOff val="80000"/>
              </a:schemeClr>
            </a:gs>
            <a:gs pos="71000">
              <a:schemeClr val="accent2">
                <a:lumMod val="40000"/>
                <a:lumOff val="6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11946"/>
            <a:ext cx="10515600" cy="981561"/>
          </a:xfrm>
        </p:spPr>
        <p:txBody>
          <a:bodyPr>
            <a:noAutofit/>
          </a:bodyPr>
          <a:lstStyle/>
          <a:p>
            <a:pPr algn="ctr"/>
            <a:r>
              <a:rPr lang="fr-FR" sz="4000" dirty="0">
                <a:solidFill>
                  <a:srgbClr val="0000FF"/>
                </a:solidFill>
              </a:rPr>
              <a:t>Mayotte vers la départementalisation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chemeClr val="bg1"/>
                </a:solidFill>
              </a:rPr>
              <a:pPr/>
              <a:t>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09481" y="4406151"/>
            <a:ext cx="438395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Dernier timbre de Mayotte, émis le 30 décembre 2011, conjointement avec les TAAF.</a:t>
            </a: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TàD temporaire du dernier jour d’utilisation des timbres mahorais le 31 décembre.</a:t>
            </a: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Courrier à destination de la Mauritanie via la valise diplomatique. </a:t>
            </a: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Tarif 0,60 € vers la métropole.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854222" y="1561519"/>
            <a:ext cx="69793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Mayotte devient officiellement le 101</a:t>
            </a:r>
            <a:r>
              <a:rPr lang="fr-FR" sz="1600" baseline="30000" dirty="0">
                <a:solidFill>
                  <a:schemeClr val="accent1">
                    <a:lumMod val="75000"/>
                  </a:schemeClr>
                </a:solidFill>
              </a:rPr>
              <a:t>ème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 département de France le 31 mars 2011. Cette évolution marque la fin de l’émission des timbres mahorais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au 31 décembre 2011, remplacés par ceux de métropole. </a:t>
            </a:r>
          </a:p>
          <a:p>
            <a:pPr algn="ctr"/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Ils gardent cependant leur pouvoir d’affranchissement,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engendrant une nouvelle phase d’affranchissements mixtes Mayotte-France.</a:t>
            </a:r>
          </a:p>
          <a:p>
            <a:pPr algn="ctr"/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003634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363" y="1339037"/>
            <a:ext cx="4305069" cy="3021584"/>
          </a:xfrm>
        </p:spPr>
      </p:pic>
      <p:pic>
        <p:nvPicPr>
          <p:cNvPr id="13" name="Image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404" y="3623188"/>
            <a:ext cx="3625788" cy="269678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752921" y="4531234"/>
            <a:ext cx="308065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Nouveau modèle de TàD, </a:t>
            </a: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agence postale de </a:t>
            </a:r>
            <a:r>
              <a:rPr lang="fr-FR" sz="1400" dirty="0" err="1">
                <a:solidFill>
                  <a:schemeClr val="accent1">
                    <a:lumMod val="75000"/>
                  </a:schemeClr>
                </a:solidFill>
              </a:rPr>
              <a:t>Mtsangamouji</a:t>
            </a:r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Affranchissement mixte France (timbre à thématique mahoraise) et Mayotte (complément à 0,05 €, usage courant « carte de l’île).</a:t>
            </a: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Tarif 0,63 € vers la métropole.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53965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41000">
              <a:schemeClr val="accent2">
                <a:lumMod val="20000"/>
                <a:lumOff val="80000"/>
              </a:schemeClr>
            </a:gs>
            <a:gs pos="71000">
              <a:schemeClr val="accent2">
                <a:lumMod val="40000"/>
                <a:lumOff val="6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11946"/>
            <a:ext cx="10515600" cy="981561"/>
          </a:xfrm>
        </p:spPr>
        <p:txBody>
          <a:bodyPr>
            <a:noAutofit/>
          </a:bodyPr>
          <a:lstStyle/>
          <a:p>
            <a:pPr algn="ctr"/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Les Comores – philatélie classique ET moderne – une collection exotique et passionnante !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chemeClr val="bg1"/>
                </a:solidFill>
              </a:rPr>
              <a:pPr/>
              <a:t>24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80199" y="5326908"/>
            <a:ext cx="4376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953965" y="3014829"/>
            <a:ext cx="401020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00B0F0"/>
                </a:solidFill>
              </a:rPr>
              <a:t>classification des TàD</a:t>
            </a:r>
          </a:p>
          <a:p>
            <a:pPr algn="ctr"/>
            <a:r>
              <a:rPr lang="fr-FR" sz="1600" dirty="0">
                <a:solidFill>
                  <a:srgbClr val="00B0F0"/>
                </a:solidFill>
              </a:rPr>
              <a:t>surcharges locales</a:t>
            </a:r>
          </a:p>
          <a:p>
            <a:pPr algn="ctr"/>
            <a:r>
              <a:rPr lang="fr-FR" sz="1600" dirty="0">
                <a:solidFill>
                  <a:srgbClr val="00B0F0"/>
                </a:solidFill>
              </a:rPr>
              <a:t>empreintes de machine à affranchir</a:t>
            </a:r>
          </a:p>
          <a:p>
            <a:pPr algn="ctr"/>
            <a:r>
              <a:rPr lang="fr-FR" sz="1600" dirty="0">
                <a:solidFill>
                  <a:srgbClr val="00B0F0"/>
                </a:solidFill>
              </a:rPr>
              <a:t>vignettes de MOG</a:t>
            </a:r>
          </a:p>
          <a:p>
            <a:pPr algn="ctr"/>
            <a:endParaRPr lang="fr-FR" sz="1600" dirty="0">
              <a:solidFill>
                <a:srgbClr val="00B0F0"/>
              </a:solidFill>
            </a:endParaRPr>
          </a:p>
          <a:p>
            <a:pPr algn="ctr"/>
            <a:endParaRPr lang="fr-FR" dirty="0">
              <a:solidFill>
                <a:srgbClr val="00B0F0"/>
              </a:solidFill>
            </a:endParaRPr>
          </a:p>
          <a:p>
            <a:pPr algn="ctr"/>
            <a:endParaRPr lang="fr-FR" sz="1600" dirty="0">
              <a:solidFill>
                <a:srgbClr val="00B0F0"/>
              </a:solidFill>
            </a:endParaRPr>
          </a:p>
          <a:p>
            <a:pPr algn="ctr"/>
            <a:r>
              <a:rPr lang="fr-FR" sz="1600" dirty="0">
                <a:solidFill>
                  <a:srgbClr val="00B0F0"/>
                </a:solidFill>
              </a:rPr>
              <a:t>marcophilie navale, </a:t>
            </a:r>
            <a:r>
              <a:rPr lang="fr-FR" sz="1600" dirty="0" err="1">
                <a:solidFill>
                  <a:srgbClr val="00B0F0"/>
                </a:solidFill>
              </a:rPr>
              <a:t>etc</a:t>
            </a:r>
            <a:endParaRPr lang="fr-FR" sz="1600" dirty="0">
              <a:solidFill>
                <a:srgbClr val="00B0F0"/>
              </a:solidFill>
            </a:endParaRPr>
          </a:p>
          <a:p>
            <a:pPr algn="ctr"/>
            <a:endParaRPr lang="fr-FR" sz="1600" dirty="0">
              <a:solidFill>
                <a:srgbClr val="00B0F0"/>
              </a:solidFill>
            </a:endParaRPr>
          </a:p>
          <a:p>
            <a:pPr algn="ctr"/>
            <a:r>
              <a:rPr lang="fr-FR" sz="1600" dirty="0">
                <a:solidFill>
                  <a:srgbClr val="00B0F0"/>
                </a:solidFill>
              </a:rPr>
              <a:t>Hors-série COL.FRA (2016)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356533" y="5708209"/>
            <a:ext cx="4739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Merci de votre attention !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003634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4870" y="5543021"/>
            <a:ext cx="55344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41951" y="1501128"/>
            <a:ext cx="3050287" cy="4351338"/>
          </a:xfr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343" y="4085543"/>
            <a:ext cx="2909353" cy="715486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7224" y="4101461"/>
            <a:ext cx="2148416" cy="72650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899" y="2019062"/>
            <a:ext cx="4215594" cy="62325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463266" y="1534890"/>
            <a:ext cx="2991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B050"/>
                </a:solidFill>
              </a:rPr>
              <a:t>Pour en savoir plus …</a:t>
            </a:r>
          </a:p>
        </p:txBody>
      </p:sp>
    </p:spTree>
    <p:extLst>
      <p:ext uri="{BB962C8B-B14F-4D97-AF65-F5344CB8AC3E}">
        <p14:creationId xmlns:p14="http://schemas.microsoft.com/office/powerpoint/2010/main" val="421125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41000">
              <a:schemeClr val="accent2">
                <a:lumMod val="20000"/>
                <a:lumOff val="80000"/>
              </a:schemeClr>
            </a:gs>
            <a:gs pos="71000">
              <a:schemeClr val="accent2">
                <a:lumMod val="40000"/>
                <a:lumOff val="6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11946"/>
            <a:ext cx="10515600" cy="981561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800" dirty="0">
                <a:solidFill>
                  <a:schemeClr val="accent1">
                    <a:lumMod val="75000"/>
                  </a:schemeClr>
                </a:solidFill>
              </a:rPr>
              <a:t>Comores indépendantes : RFI (1978 – 2001)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chemeClr val="bg1"/>
                </a:solidFill>
              </a:rPr>
              <a:pPr/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80199" y="5326908"/>
            <a:ext cx="4376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494458" y="1275933"/>
            <a:ext cx="527148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Le 13 mai 1978, le mercenaire français Bob Denard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renverse le « guide » Ali 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</a:rPr>
              <a:t>Soilihi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 par un coup d'État,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réinstalle aux Comores et accompagne pour une décennie son allié Ahmed Abdallah. </a:t>
            </a:r>
          </a:p>
          <a:p>
            <a:pPr algn="ctr"/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La République Fédérale Islamique (RFI) des Comores est proclamée le 1er octobre 1978.</a:t>
            </a:r>
          </a:p>
          <a:p>
            <a:pPr algn="ctr"/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Le nombre de bureaux de poste ne cesse de croître, atteignant 27 bureaux ou agences postales dans les années 1990, contre 6 - hors Mayotte - à la veille de l’indépendance.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 </a:t>
            </a:r>
          </a:p>
          <a:p>
            <a:pPr algn="ctr"/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Les nouveaux bureaux sont </a:t>
            </a:r>
            <a:r>
              <a:rPr lang="fr-FR" sz="1400" dirty="0" err="1">
                <a:solidFill>
                  <a:schemeClr val="accent1">
                    <a:lumMod val="75000"/>
                  </a:schemeClr>
                </a:solidFill>
              </a:rPr>
              <a:t>Bangoi-Kouni</a:t>
            </a:r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*, </a:t>
            </a:r>
            <a:r>
              <a:rPr lang="fr-FR" sz="1400" dirty="0" err="1">
                <a:solidFill>
                  <a:schemeClr val="accent1">
                    <a:lumMod val="75000"/>
                  </a:schemeClr>
                </a:solidFill>
              </a:rPr>
              <a:t>Chindini</a:t>
            </a:r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*, Hahaya, </a:t>
            </a:r>
            <a:r>
              <a:rPr lang="fr-FR" sz="1400" dirty="0" err="1">
                <a:solidFill>
                  <a:schemeClr val="accent1">
                    <a:lumMod val="75000"/>
                  </a:schemeClr>
                </a:solidFill>
              </a:rPr>
              <a:t>Ivembéni-Maouéni</a:t>
            </a:r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, Koimbani, Mbéni, Mitsoudjé, Moroni-Badjanani, Mtsangadjou, Ntsaouéni, </a:t>
            </a:r>
            <a:r>
              <a:rPr lang="fr-FR" sz="1400" dirty="0" err="1">
                <a:solidFill>
                  <a:schemeClr val="accent1">
                    <a:lumMod val="75000"/>
                  </a:schemeClr>
                </a:solidFill>
              </a:rPr>
              <a:t>Ouellah</a:t>
            </a:r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*, Ouzioini, </a:t>
            </a:r>
            <a:r>
              <a:rPr lang="fr-FR" sz="1400" dirty="0" err="1">
                <a:solidFill>
                  <a:schemeClr val="accent1">
                    <a:lumMod val="75000"/>
                  </a:schemeClr>
                </a:solidFill>
              </a:rPr>
              <a:t>Singani</a:t>
            </a:r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* (Grande-Comore), Mramani, Mrémani, Mutsamudu-</a:t>
            </a:r>
            <a:r>
              <a:rPr lang="fr-FR" sz="1400" dirty="0" err="1">
                <a:solidFill>
                  <a:schemeClr val="accent1">
                    <a:lumMod val="75000"/>
                  </a:schemeClr>
                </a:solidFill>
              </a:rPr>
              <a:t>Missiri</a:t>
            </a:r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, Ouani, Sima, </a:t>
            </a:r>
            <a:r>
              <a:rPr lang="fr-FR" sz="1400" dirty="0" err="1">
                <a:solidFill>
                  <a:schemeClr val="accent1">
                    <a:lumMod val="75000"/>
                  </a:schemeClr>
                </a:solidFill>
              </a:rPr>
              <a:t>Tsembehou</a:t>
            </a:r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 (Anjouan), Miringoni*, Nioumachoi (Mohéli).</a:t>
            </a:r>
          </a:p>
          <a:p>
            <a:pPr algn="ctr"/>
            <a:endParaRPr lang="fr-FR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* Bureaux ayant subi une fermeture après quelques années. TàD connus à seulement quelques exemplaires.</a:t>
            </a:r>
          </a:p>
          <a:p>
            <a:pPr algn="ctr"/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0641" y="1724968"/>
            <a:ext cx="5264150" cy="3755828"/>
          </a:xfrm>
        </p:spPr>
      </p:pic>
    </p:spTree>
    <p:extLst>
      <p:ext uri="{BB962C8B-B14F-4D97-AF65-F5344CB8AC3E}">
        <p14:creationId xmlns:p14="http://schemas.microsoft.com/office/powerpoint/2010/main" val="2225065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41000">
              <a:schemeClr val="accent2">
                <a:lumMod val="20000"/>
                <a:lumOff val="80000"/>
              </a:schemeClr>
            </a:gs>
            <a:gs pos="71000">
              <a:schemeClr val="accent2">
                <a:lumMod val="40000"/>
                <a:lumOff val="6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11946"/>
            <a:ext cx="10515600" cy="981561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800" dirty="0">
                <a:solidFill>
                  <a:schemeClr val="accent1">
                    <a:lumMod val="75000"/>
                  </a:schemeClr>
                </a:solidFill>
              </a:rPr>
              <a:t>Comores indépendantes : RFI (1978 – 2001)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chemeClr val="bg1"/>
                </a:solidFill>
              </a:rPr>
              <a:pPr/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80199" y="5326908"/>
            <a:ext cx="4376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62492" y="1601790"/>
            <a:ext cx="52714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1">
                    <a:lumMod val="75000"/>
                  </a:schemeClr>
                </a:solidFill>
              </a:rPr>
              <a:t>Les séries oubliées des années 1990</a:t>
            </a:r>
          </a:p>
          <a:p>
            <a:pPr algn="ctr"/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(divers pays d’Afrique francophone)</a:t>
            </a:r>
          </a:p>
          <a:p>
            <a:pPr algn="ctr"/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56504" y="3366854"/>
            <a:ext cx="6089904" cy="1149096"/>
          </a:xfr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19" y="4431418"/>
            <a:ext cx="4677156" cy="150571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6256" y="4979369"/>
            <a:ext cx="6063996" cy="115214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169" y="2948339"/>
            <a:ext cx="4562856" cy="112928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4792" y="2114076"/>
            <a:ext cx="6071616" cy="115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910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41000">
              <a:schemeClr val="accent2">
                <a:lumMod val="20000"/>
                <a:lumOff val="80000"/>
              </a:schemeClr>
            </a:gs>
            <a:gs pos="71000">
              <a:schemeClr val="accent2">
                <a:lumMod val="40000"/>
                <a:lumOff val="6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11946"/>
            <a:ext cx="10515600" cy="981561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800" dirty="0">
                <a:solidFill>
                  <a:schemeClr val="accent1">
                    <a:lumMod val="75000"/>
                  </a:schemeClr>
                </a:solidFill>
              </a:rPr>
              <a:t>Comores indépendantes : RFI (1978 – 2001)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chemeClr val="bg1"/>
                </a:solidFill>
              </a:rPr>
              <a:pPr/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80199" y="5326908"/>
            <a:ext cx="4376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62492" y="1601790"/>
            <a:ext cx="52714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1">
                    <a:lumMod val="75000"/>
                  </a:schemeClr>
                </a:solidFill>
              </a:rPr>
              <a:t>Les surcharges locales des années 1990</a:t>
            </a:r>
          </a:p>
          <a:p>
            <a:pPr algn="ctr"/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(divers pays d’Afrique francophone)</a:t>
            </a:r>
          </a:p>
          <a:p>
            <a:pPr algn="ctr"/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Espace réservé du contenu 1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55897"/>
            <a:ext cx="3961015" cy="390698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941213" y="4218912"/>
            <a:ext cx="660731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Bande pour journaux. Tarif spécial à 150 fc vers la France.</a:t>
            </a: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  </a:t>
            </a: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Timbre surchargé localement 150 fc en l’absence de valeur faciale de ce montant. </a:t>
            </a: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Variété </a:t>
            </a:r>
            <a:r>
              <a:rPr lang="fr-FR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 étroit.</a:t>
            </a: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 </a:t>
            </a:r>
          </a:p>
          <a:p>
            <a:r>
              <a:rPr lang="fr-FR" sz="1600" b="1" dirty="0">
                <a:solidFill>
                  <a:schemeClr val="accent1">
                    <a:lumMod val="75000"/>
                  </a:schemeClr>
                </a:solidFill>
              </a:rPr>
              <a:t>A ce jour, 122 timbres surchargés ont été découverts et ont intégré les catalogues Michel et Scott. </a:t>
            </a:r>
          </a:p>
          <a:p>
            <a:r>
              <a:rPr lang="fr-FR" sz="1600" b="1" dirty="0">
                <a:solidFill>
                  <a:schemeClr val="accent1">
                    <a:lumMod val="75000"/>
                  </a:schemeClr>
                </a:solidFill>
              </a:rPr>
              <a:t>Parmi eux, 35 % sont connus à moins de 10 exemplaires, dont celui-ci.</a:t>
            </a:r>
          </a:p>
          <a:p>
            <a:endParaRPr lang="fr-FR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9936" y="2475961"/>
            <a:ext cx="1161288" cy="1504188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9487" y="1604159"/>
            <a:ext cx="1359408" cy="1903476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5158" y="1511048"/>
            <a:ext cx="1525524" cy="1841495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8185" y="1350683"/>
            <a:ext cx="1911096" cy="1016508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4402" y="2478895"/>
            <a:ext cx="1371600" cy="152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465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41000">
              <a:schemeClr val="accent2">
                <a:lumMod val="20000"/>
                <a:lumOff val="80000"/>
              </a:schemeClr>
            </a:gs>
            <a:gs pos="71000">
              <a:schemeClr val="accent2">
                <a:lumMod val="40000"/>
                <a:lumOff val="6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11946"/>
            <a:ext cx="10515600" cy="981561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800" dirty="0">
                <a:solidFill>
                  <a:schemeClr val="accent2">
                    <a:lumMod val="75000"/>
                  </a:schemeClr>
                </a:solidFill>
              </a:rPr>
              <a:t>Nouvelle crise : </a:t>
            </a:r>
            <a:br>
              <a:rPr lang="fr-FR" sz="48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fr-FR" sz="4800" dirty="0">
                <a:solidFill>
                  <a:schemeClr val="accent2">
                    <a:lumMod val="75000"/>
                  </a:schemeClr>
                </a:solidFill>
              </a:rPr>
              <a:t>indépendance d’Anjouan (1997 – 2001)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chemeClr val="bg1"/>
                </a:solidFill>
              </a:rPr>
              <a:pPr/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80199" y="5326908"/>
            <a:ext cx="4376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589036" y="1639113"/>
            <a:ext cx="612088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L'île d'Anjouan a proclamé son indépendance le 3 août 1997, sans obtenir la reconnaissance internationale.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Elle résulte de la crise politique et économique qui sévit aux Comores depuis l’indépendance, aggravée localement par la surpopulation (450 habitants au km</a:t>
            </a:r>
            <a:r>
              <a:rPr lang="fr-FR" sz="1600" baseline="30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 en 1991, 600 en 2015). l’objectif à terme des indépendantistes était le rattachement à la France,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sur l’exemple de l’île voisine de Mayotte.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 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De septembre à décembre 1997, le gouvernement comorien met en place un premier blocus. Le courrier ne peut quitter l’île que par bateaux en direction de Mayotte.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589036" y="4840942"/>
            <a:ext cx="633339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Courrier acheminé par boutre via Mayotte durant le premier blocus d’Anjouan, </a:t>
            </a: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affranchi à Mamoudzou (17 octobre 1997) lors de son transit vers la France.</a:t>
            </a: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Aucune indication ne figure sur l’enveloppe. </a:t>
            </a: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Seul le texte de la lettre permet d’en connaitre l’origine (témoignage d’un jeune anjouanais sur les évènements de l’été 1997 et l’ambiance tendue dans l’île).</a:t>
            </a: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Clin d’œil de la philatélie à l’histoire : le timbre symbolise le choix mahorais du rattachement à la France.</a:t>
            </a:r>
          </a:p>
          <a:p>
            <a:endParaRPr lang="fr-FR" dirty="0"/>
          </a:p>
        </p:txBody>
      </p:sp>
      <p:pic>
        <p:nvPicPr>
          <p:cNvPr id="20" name="Espace réservé du contenu 19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66" y="2661708"/>
            <a:ext cx="4943245" cy="369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279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41000">
              <a:schemeClr val="accent2">
                <a:lumMod val="20000"/>
                <a:lumOff val="80000"/>
              </a:schemeClr>
            </a:gs>
            <a:gs pos="71000">
              <a:schemeClr val="accent2">
                <a:lumMod val="40000"/>
                <a:lumOff val="6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11946"/>
            <a:ext cx="10515600" cy="981561"/>
          </a:xfrm>
        </p:spPr>
        <p:txBody>
          <a:bodyPr>
            <a:normAutofit/>
          </a:bodyPr>
          <a:lstStyle/>
          <a:p>
            <a:pPr algn="ctr"/>
            <a:r>
              <a:rPr lang="fr-FR" sz="4800" dirty="0">
                <a:solidFill>
                  <a:schemeClr val="accent2">
                    <a:lumMod val="75000"/>
                  </a:schemeClr>
                </a:solidFill>
              </a:rPr>
              <a:t>Indépendance d’Anjouan (1997 – 2001)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chemeClr val="bg1"/>
                </a:solidFill>
              </a:rPr>
              <a:pPr/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80199" y="5326908"/>
            <a:ext cx="4376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235960" y="1327438"/>
            <a:ext cx="57165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Dès janvier 1998, les services postaux fonctionnent normalement. L’administration postale dans l'île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est toujours restée liée aux institutions comoriennes,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et seuls les timbres et TàD de la RFI des Comores y ont été utilisés.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170646" y="4311245"/>
            <a:ext cx="55579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Le timbre représentant un sous-marin correspond à une émission comorienne du 27 avril 1999. Les bureaux de poste d’Anjouan indépendant étaient donc régulièrement approvisionnés.</a:t>
            </a: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TàD de Mutsamudu RP PAR est (poste automobile rurale) avec mention RFIC (République Fédérale Islamique des Comores). </a:t>
            </a: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Pli adressé à Pékin, mis par erreur dans une dépêche pour la France, </a:t>
            </a: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où l’on a cru lire le code postal 65000 de Tarbes.</a:t>
            </a: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Griffe de retour à l’envoyeur de Tarbes, et oblitération mécanique au verso. TàD d’arrivée à Moroni du 12 avril 2000. Le pli est parti aux rebuts.</a:t>
            </a:r>
          </a:p>
        </p:txBody>
      </p:sp>
      <p:pic>
        <p:nvPicPr>
          <p:cNvPr id="10" name="Espace réservé du contenu 9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34" y="1468597"/>
            <a:ext cx="5656985" cy="4537075"/>
          </a:xfrm>
          <a:prstGeom prst="rect">
            <a:avLst/>
          </a:prstGeom>
        </p:spPr>
      </p:pic>
      <p:pic>
        <p:nvPicPr>
          <p:cNvPr id="11" name="Image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767" y="2720905"/>
            <a:ext cx="2926864" cy="152247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9551207" y="3969537"/>
            <a:ext cx="587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verso</a:t>
            </a:r>
          </a:p>
        </p:txBody>
      </p:sp>
    </p:spTree>
    <p:extLst>
      <p:ext uri="{BB962C8B-B14F-4D97-AF65-F5344CB8AC3E}">
        <p14:creationId xmlns:p14="http://schemas.microsoft.com/office/powerpoint/2010/main" val="4223307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41000">
              <a:schemeClr val="accent2">
                <a:lumMod val="20000"/>
                <a:lumOff val="80000"/>
              </a:schemeClr>
            </a:gs>
            <a:gs pos="71000">
              <a:schemeClr val="accent2">
                <a:lumMod val="40000"/>
                <a:lumOff val="6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11946"/>
            <a:ext cx="10515600" cy="981561"/>
          </a:xfrm>
        </p:spPr>
        <p:txBody>
          <a:bodyPr>
            <a:normAutofit/>
          </a:bodyPr>
          <a:lstStyle/>
          <a:p>
            <a:pPr algn="ctr"/>
            <a:r>
              <a:rPr lang="fr-FR" sz="4800" dirty="0">
                <a:solidFill>
                  <a:schemeClr val="accent2">
                    <a:lumMod val="75000"/>
                  </a:schemeClr>
                </a:solidFill>
              </a:rPr>
              <a:t>Indépendance d’Anjouan (1997 – 2001)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chemeClr val="bg1"/>
                </a:solidFill>
              </a:rPr>
              <a:pPr/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80199" y="5326908"/>
            <a:ext cx="4376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69362" y="3907941"/>
            <a:ext cx="57165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Les revues philatéliques françaises ont fait l’écho d’un service postal privé à Anjouan, disposant de vignettes non dentelées « ANJOUAN » à 1,00 FF (monnaie utilisée à Mayotte, mais pas à Anjouan) représentant la carte de l’ile, et d’un cachet rouge.</a:t>
            </a:r>
          </a:p>
          <a:p>
            <a:pPr algn="ctr"/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Il s’agit en fait d’une opération de propagande des soutiens mahorais à la cause rattachistes.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Ces vignettes ont été réalisées à Mayotte.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254622" y="1355678"/>
            <a:ext cx="54179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L’État d’Anjouan a cependant émis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et utilisé ses propres timbres fiscaux,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qui représentent la carte de l’île et le drapeau du sultan.</a:t>
            </a:r>
          </a:p>
          <a:p>
            <a:pPr algn="ctr"/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Ils possèdent le filigrane … ITVF.</a:t>
            </a:r>
          </a:p>
        </p:txBody>
      </p:sp>
      <p:pic>
        <p:nvPicPr>
          <p:cNvPr id="15" name="Espace réservé du contenu 1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9362" y="1460191"/>
            <a:ext cx="5701284" cy="2263140"/>
          </a:xfrm>
        </p:spPr>
      </p:pic>
      <p:pic>
        <p:nvPicPr>
          <p:cNvPr id="16" name="Image 1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338" y="2891484"/>
            <a:ext cx="4366542" cy="344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42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41000">
              <a:schemeClr val="accent2">
                <a:lumMod val="20000"/>
                <a:lumOff val="80000"/>
              </a:schemeClr>
            </a:gs>
            <a:gs pos="71000">
              <a:schemeClr val="accent2">
                <a:lumMod val="40000"/>
                <a:lumOff val="6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11946"/>
            <a:ext cx="10515600" cy="981561"/>
          </a:xfrm>
        </p:spPr>
        <p:txBody>
          <a:bodyPr>
            <a:noAutofit/>
          </a:bodyPr>
          <a:lstStyle/>
          <a:p>
            <a:pPr algn="ctr"/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Comores indépendantes : Union des Comores 2002 - …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chemeClr val="bg1"/>
                </a:solidFill>
              </a:rPr>
              <a:pPr/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80199" y="5326908"/>
            <a:ext cx="4376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990990" y="1931742"/>
            <a:ext cx="574467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L’indépendance d’Anjouan durera plus de 4 ans, et sa réintégration dans l’ensemble comorien le 23 décembre 2001 engendrera la disparition des institutions de la RFI des Comores,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 remplacée par l’Union des Comores.</a:t>
            </a:r>
          </a:p>
          <a:p>
            <a:pPr algn="ctr"/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Au début des années 2000, plusieurs nouveaux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bureaux de poste voient le jour :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boutique postale, Moroni-port et Moroni Volo-volo dans la capitale, Dembéni, Hahaya-aéroport et Iconi en Grande-Comore.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 </a:t>
            </a:r>
          </a:p>
          <a:p>
            <a:pPr algn="ctr"/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Les premiers timbres avec mention Union des Comores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sont émis en 2002.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36181" y="5712298"/>
            <a:ext cx="52453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En janvier 2003 apparait une nouvelle forme de TàD, plutôt étrange : </a:t>
            </a: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le haut de la couronne est circulaire et le bas est écrasé.</a:t>
            </a: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Timbre « artisanat » surchargé en 2001.</a:t>
            </a:r>
          </a:p>
        </p:txBody>
      </p:sp>
      <p:pic>
        <p:nvPicPr>
          <p:cNvPr id="20" name="Espace réservé du contenu 19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0" y="1444397"/>
            <a:ext cx="5303838" cy="426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734571"/>
      </p:ext>
    </p:extLst>
  </p:cSld>
  <p:clrMapOvr>
    <a:masterClrMapping/>
  </p:clrMapOvr>
</p:sld>
</file>

<file path=ppt/theme/theme1.xml><?xml version="1.0" encoding="utf-8"?>
<a:theme xmlns:a="http://schemas.openxmlformats.org/drawingml/2006/main" name="Profondeur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TM04033923[[fn=Profondeur]]</Template>
  <TotalTime>802</TotalTime>
  <Words>1771</Words>
  <Application>Microsoft Office PowerPoint</Application>
  <PresentationFormat>Grand écran</PresentationFormat>
  <Paragraphs>304</Paragraphs>
  <Slides>24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Corbel</vt:lpstr>
      <vt:lpstr>Times New Roman</vt:lpstr>
      <vt:lpstr>Wingdings 2</vt:lpstr>
      <vt:lpstr>Profondeur</vt:lpstr>
      <vt:lpstr>6 Juillet 1975 : l’éclatement</vt:lpstr>
      <vt:lpstr>Comores indépendantes : État Comorien</vt:lpstr>
      <vt:lpstr>Comores indépendantes : RFI (1978 – 2001)</vt:lpstr>
      <vt:lpstr>Comores indépendantes : RFI (1978 – 2001)</vt:lpstr>
      <vt:lpstr>Comores indépendantes : RFI (1978 – 2001)</vt:lpstr>
      <vt:lpstr>Nouvelle crise :  indépendance d’Anjouan (1997 – 2001)</vt:lpstr>
      <vt:lpstr>Indépendance d’Anjouan (1997 – 2001)</vt:lpstr>
      <vt:lpstr>Indépendance d’Anjouan (1997 – 2001)</vt:lpstr>
      <vt:lpstr>Comores indépendantes : Union des Comores 2002 - …</vt:lpstr>
      <vt:lpstr>Comores indépendantes : Union des Comores</vt:lpstr>
      <vt:lpstr>Comores indépendantes : Union des Comores</vt:lpstr>
      <vt:lpstr>Présentation PowerPoint</vt:lpstr>
      <vt:lpstr>Présentation PowerPoint</vt:lpstr>
      <vt:lpstr>Présentation PowerPoint</vt:lpstr>
      <vt:lpstr>Mayotte vers la départementalisation  (1975 – 2011)</vt:lpstr>
      <vt:lpstr>Mayotte vers la départementalisation</vt:lpstr>
      <vt:lpstr>Mayotte vers la départementalisation</vt:lpstr>
      <vt:lpstr>Mayotte vers la départementalisation</vt:lpstr>
      <vt:lpstr>Mayotte vers la départementalisation</vt:lpstr>
      <vt:lpstr>Mayotte vers la départementalisation</vt:lpstr>
      <vt:lpstr>Mayotte vers la départementalisation</vt:lpstr>
      <vt:lpstr>Mayotte vers la départementalisation</vt:lpstr>
      <vt:lpstr>Mayotte vers la départementalisation</vt:lpstr>
      <vt:lpstr>Les Comores – philatélie classique ET moderne – une collection exotique et passionnante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Comores – Mayotte : un archipel éclaté</dc:title>
  <dc:creator>Olivier</dc:creator>
  <cp:lastModifiedBy>Olivier</cp:lastModifiedBy>
  <cp:revision>134</cp:revision>
  <dcterms:created xsi:type="dcterms:W3CDTF">2017-02-16T08:09:43Z</dcterms:created>
  <dcterms:modified xsi:type="dcterms:W3CDTF">2018-02-10T11:30:12Z</dcterms:modified>
</cp:coreProperties>
</file>