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64" r:id="rId4"/>
    <p:sldId id="260" r:id="rId5"/>
    <p:sldId id="261" r:id="rId6"/>
    <p:sldId id="262" r:id="rId7"/>
    <p:sldId id="265" r:id="rId8"/>
    <p:sldId id="266" r:id="rId9"/>
    <p:sldId id="263" r:id="rId10"/>
    <p:sldId id="267" r:id="rId11"/>
    <p:sldId id="259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57C39-09FF-45F3-A6B3-C8ECC4E177BD}" type="datetimeFigureOut">
              <a:rPr lang="fr-FR" smtClean="0"/>
              <a:t>10/02/2018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B8651-9F00-437A-AF9E-03CF46D4E9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29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0D63-FB7D-494E-B55B-AA85B469CF90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7383C-DC99-428C-BBB3-55D6798A4CE7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E0E96-3EBE-4820-957B-89900671E573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4EC9-665F-4F17-897C-71539A065BB1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C16E-24CA-4074-AAE2-9FD3E50C923D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3DAE2-06BF-42A8-94AF-196E1A2CD6F3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F1F0C-C9AB-43E6-A210-2CD9135BDD0C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E310C-875C-4336-BC33-822B78602FE0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E5060-01DD-44C7-93C2-FE5D9DF292C4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AFE4-50A4-4A53-BB5F-C1E58244395D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0D65C-DBF6-4489-8971-74D51CB32E78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7E29-35DB-4B65-B504-A4F1BD0AA414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E5CD-9773-4125-8857-B43C7CCB47EB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C9C49-633C-4ECD-AC76-5E8E2D512772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27CB-2515-4DDC-AD92-73992A873DB7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3001-3B48-4E91-810E-181FB2D8090F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0599-D6A8-4F2D-B979-4916D999F47F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812431E-A620-421A-85A3-DCFAE3191AB7}" type="datetime1">
              <a:rPr lang="en-US" smtClean="0"/>
              <a:t>2/10/2018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7787" y="2364640"/>
            <a:ext cx="10728649" cy="399171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Comores – Mayotte :</a:t>
            </a:r>
            <a:br>
              <a:rPr lang="fr-FR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un archipel éclaté</a:t>
            </a:r>
            <a:br>
              <a:rPr lang="fr-FR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fr-FR" sz="6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6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fr-FR" sz="6000" baseline="30000" dirty="0">
                <a:solidFill>
                  <a:schemeClr val="accent1">
                    <a:lumMod val="75000"/>
                  </a:schemeClr>
                </a:solidFill>
              </a:rPr>
              <a:t>ère</a:t>
            </a:r>
            <a:r>
              <a:rPr lang="fr-FR" sz="6000" dirty="0">
                <a:solidFill>
                  <a:schemeClr val="accent1">
                    <a:lumMod val="75000"/>
                  </a:schemeClr>
                </a:solidFill>
              </a:rPr>
              <a:t> partie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471056" y="681135"/>
            <a:ext cx="9144000" cy="1045028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Réunion SPE – Troyes – 19 février 2017</a:t>
            </a:r>
          </a:p>
          <a:p>
            <a:r>
              <a:rPr lang="fr-FR" sz="1800" dirty="0">
                <a:solidFill>
                  <a:schemeClr val="bg1"/>
                </a:solidFill>
              </a:rPr>
              <a:t>Olivier </a:t>
            </a:r>
            <a:r>
              <a:rPr lang="fr-FR" sz="1800" dirty="0" err="1">
                <a:solidFill>
                  <a:schemeClr val="bg1"/>
                </a:solidFill>
              </a:rPr>
              <a:t>Bergossi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2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7787" y="2364640"/>
            <a:ext cx="10728649" cy="399171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Comores – Mayotte :</a:t>
            </a:r>
            <a:br>
              <a:rPr lang="fr-FR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un archipel éclaté</a:t>
            </a:r>
            <a:br>
              <a:rPr lang="fr-FR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fr-FR" sz="6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6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fr-FR" sz="6000" baseline="30000" dirty="0">
                <a:solidFill>
                  <a:schemeClr val="accent1">
                    <a:lumMod val="75000"/>
                  </a:schemeClr>
                </a:solidFill>
              </a:rPr>
              <a:t>ème</a:t>
            </a:r>
            <a:r>
              <a:rPr lang="fr-FR" sz="6000" dirty="0">
                <a:solidFill>
                  <a:schemeClr val="accent1">
                    <a:lumMod val="75000"/>
                  </a:schemeClr>
                </a:solidFill>
              </a:rPr>
              <a:t> partie : marcophilie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471056" y="681135"/>
            <a:ext cx="9144000" cy="1045028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Réunion SPE – 19 février 2017</a:t>
            </a:r>
          </a:p>
          <a:p>
            <a:r>
              <a:rPr lang="fr-FR" sz="1800" dirty="0">
                <a:solidFill>
                  <a:schemeClr val="bg1"/>
                </a:solidFill>
              </a:rPr>
              <a:t>Olivier </a:t>
            </a:r>
            <a:r>
              <a:rPr lang="fr-FR" sz="1800" dirty="0" err="1">
                <a:solidFill>
                  <a:schemeClr val="bg1"/>
                </a:solidFill>
              </a:rPr>
              <a:t>Bergossi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2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Mayotte : période pré-philatélique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Espace réservé du contenu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67" y="2241243"/>
            <a:ext cx="5249487" cy="33708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85992" y="2156933"/>
            <a:ext cx="43931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Lettre (triplicata ?) de Mayotte datée du 4 mars 1852,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traitant de la mise en place d’une usine sucrière à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Koéni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(ou Kawéni), créée en 1850.</a:t>
            </a:r>
          </a:p>
          <a:p>
            <a:pPr algn="ctr"/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En transit à La Réunion, elle y reçoit le grand timbre-à-date SAINT-DENIS / ILE DE LA REUNION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 21 mai 1852, ainsi que le cachet rond PP spécifique de cette île (paiement des droits de sortie de 15 centimes).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La lettre est parvenue à Nantes le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septembre,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après 6 mois de voyage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(timbre-à-date d’entrée COLONIES FRA. / NANTES).</a:t>
            </a:r>
          </a:p>
          <a:p>
            <a:pPr algn="ctr"/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Taxe manuscrite de 3 décimes (voie du commerce,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port dû en France pour le lieu de débarquement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- Tarif du 27 frimaire an VIII - incluant le décime de mer, 2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ème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échelon de poids : poids indiqué 16 g). </a:t>
            </a:r>
          </a:p>
        </p:txBody>
      </p:sp>
    </p:spTree>
    <p:extLst>
      <p:ext uri="{BB962C8B-B14F-4D97-AF65-F5344CB8AC3E}">
        <p14:creationId xmlns:p14="http://schemas.microsoft.com/office/powerpoint/2010/main" val="409941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Mayotte : colonies générales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85992" y="2156933"/>
            <a:ext cx="43931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bureau de poste de Mayotte 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a été créé à Dzaoudzi 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par dépêche ministérielle du 16 avril 1861.</a:t>
            </a: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Les timbres des colonies au type « Aigle » et le matériel ont dû parvenir à Mayotte courant 1862.</a:t>
            </a: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Lettre de Mayotte du 8 septembre 1866,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affranchie à 50 c, arrivée à Nantes le 17 octobre.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MAYOTTE ET DÉP / * MAYOTTE * en bleu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(fleuron à 6 branches en forme de rosace)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et timbres oblitérés par le losange évidé.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120000" y="1825625"/>
            <a:ext cx="5608178" cy="435133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46" y="2376964"/>
            <a:ext cx="4972685" cy="324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94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Mayotte : colonies générales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323950" y="3157206"/>
            <a:ext cx="43931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Lettre de Mayotte du 2 avril 1869, affranchie à 40 c, arrivée à Châlons-sur-Saône le 3 juin.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Tarif militaire - double port de 7,5 à 15 g -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du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janvier 1862. </a:t>
            </a:r>
          </a:p>
          <a:p>
            <a:pPr algn="ctr"/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CORR. D’ARMÉES / * MAYOTTE *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à caractères romains.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120000" y="1825625"/>
            <a:ext cx="5608178" cy="435133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4" y="1897168"/>
            <a:ext cx="6203950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7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Mayotte : colonies générales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83761" y="2556942"/>
            <a:ext cx="5859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Type Sage, 25 c noir sur rouge.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Ce timbre n’a été livré qu’à Mayotte et Nossi-Bé et en Nouvelle-Calédonie.</a:t>
            </a: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Lettre du 6 octobre 1879, affranchie à 25 c à destination de la Gironde.</a:t>
            </a: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MAYOTTE ET DÉP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ES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/ * MAYOTTE 1 * en bleu. 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111470" y="1902288"/>
            <a:ext cx="4142465" cy="269430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0" y="1902289"/>
            <a:ext cx="4150995" cy="2694305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48" y="5211933"/>
            <a:ext cx="2915285" cy="9321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48778" y="5093248"/>
            <a:ext cx="47137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échoppé dont il ne subsiste qu’un fleuron * et MAYOTTE.</a:t>
            </a:r>
          </a:p>
          <a:p>
            <a:pPr algn="r"/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Outre cette bande de 4 du 5 c Sage du 24 août 1881,</a:t>
            </a:r>
          </a:p>
          <a:p>
            <a:pPr algn="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il n’est connu que sur une lettre en franchise de 1877  </a:t>
            </a:r>
          </a:p>
          <a:p>
            <a:pPr algn="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et sur quelques timbres détachés au type Alphée Dubois.</a:t>
            </a:r>
          </a:p>
        </p:txBody>
      </p:sp>
    </p:spTree>
    <p:extLst>
      <p:ext uri="{BB962C8B-B14F-4D97-AF65-F5344CB8AC3E}">
        <p14:creationId xmlns:p14="http://schemas.microsoft.com/office/powerpoint/2010/main" val="2874506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Mayotte : colonies générales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840963" y="2653304"/>
            <a:ext cx="5001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En 1889 apparait un nouveau modèle de TàD à double cercle, le cercle intérieur étant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tireté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, utilisant des lettres bâton séparées par une étoile à 5 branches :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D’ZAOUDZI /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sym typeface="Wingdings 2" panose="05020102010507070707" pitchFamily="18" charset="2"/>
              </a:rPr>
              <a:t>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 MAYOTTE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  <a:sym typeface="Wingdings 2" panose="05020102010507070707" pitchFamily="18" charset="2"/>
              </a:rPr>
              <a:t></a:t>
            </a:r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39591" y="5361040"/>
            <a:ext cx="2903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Timbre au type Alphée Dubois à 20 c </a:t>
            </a:r>
          </a:p>
          <a:p>
            <a:pPr algn="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oblitéré du TàD de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Chingoni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1" name="Espace réservé du contenu 1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9463"/>
            <a:ext cx="4769498" cy="3726267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377" y="4345253"/>
            <a:ext cx="754380" cy="89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47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Type Groupe (1892 – 1912)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09927" y="1825625"/>
            <a:ext cx="443203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colonie de Mayotte et dépendances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, qui succède au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Gouvernement de Mayotte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(auquel étaient rattachées Nossi-Bé et Sainte-Marie-de Madagascar), intègre les 4 îles de l’archipel de 1886 au 23 janvier 1896, puis du 9 septembre 1899 au 25 juillet 1912 (avec un intermède d’administration depuis La Réunion).</a:t>
            </a:r>
          </a:p>
          <a:p>
            <a:r>
              <a:rPr lang="fr-FR" dirty="0"/>
              <a:t> </a:t>
            </a:r>
          </a:p>
        </p:txBody>
      </p:sp>
      <p:pic>
        <p:nvPicPr>
          <p:cNvPr id="10" name="Espace réservé du contenu 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54" y="2377669"/>
            <a:ext cx="5041669" cy="333756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94106" y="4545678"/>
            <a:ext cx="52261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Carte postale envoyée de Mohéli le 15 novembre 1906 vers Mayotte,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puis de Dzaoudzi (Mayotte) vers Anjouan le 23 novembre 1906,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puis d’Anjouan vers la Grande-Comore le 21 mai 1907,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et enfin de Grande-Comore vers Alger (au verso) le 17 juin 1907.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Timbres au type Groupe à 5 c et oblitérations des 4 îles.</a:t>
            </a:r>
          </a:p>
        </p:txBody>
      </p:sp>
    </p:spTree>
    <p:extLst>
      <p:ext uri="{BB962C8B-B14F-4D97-AF65-F5344CB8AC3E}">
        <p14:creationId xmlns:p14="http://schemas.microsoft.com/office/powerpoint/2010/main" val="43143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Type Groupe (1892 – 1912)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988629" y="3201074"/>
            <a:ext cx="46093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Entier à 15 c à destination de Paris. Tarif du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janvier 1899. </a:t>
            </a: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D’ZAOUDZI / x MAYOTTE x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de couleur gris-bleu.</a:t>
            </a: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Au verso, TàD maritime de la ligne V frappé à bord du paquebot NATAL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arrivé à Marseille le 27 mars 1901 puis à Paris le lendemain.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120000" y="1825625"/>
            <a:ext cx="5630756" cy="435133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1" name="Imag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24" y="1925796"/>
            <a:ext cx="5380990" cy="41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0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Type Groupe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22571" y="3565446"/>
            <a:ext cx="4376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d’Anjouan à double cercle, celui intérieur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tireté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Il comporte la mention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ANJOUAN / MAYOTTE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Il se rencontre de 1910 à 1917.</a:t>
            </a: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984171" y="2330646"/>
            <a:ext cx="5135034" cy="342370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9" name="Imag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1" y="2376260"/>
            <a:ext cx="5045710" cy="33324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032978" y="169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914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Type Groupe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980198" y="1989955"/>
            <a:ext cx="5485915" cy="418103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" name="Imag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56" y="2007928"/>
            <a:ext cx="5334000" cy="41630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71720" y="2750630"/>
            <a:ext cx="4714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de Mohéli en noir du 14 avril 1914.</a:t>
            </a: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Lettre recommandée au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échelon de poids (≤ 20 g),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tarif à 10 c + 25 c.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 partir du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avril 1910, la France et ses colonies ne forment plus qu'un seul territoire postal.</a:t>
            </a: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Au verso, TàD maritime LA REUNION A MARSEILLE N°4, paquebot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Djemnah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Utilisation mixte de timbres surchargés ou non, de Mohéli et Grande-Comore.</a:t>
            </a:r>
          </a:p>
        </p:txBody>
      </p:sp>
    </p:spTree>
    <p:extLst>
      <p:ext uri="{BB962C8B-B14F-4D97-AF65-F5344CB8AC3E}">
        <p14:creationId xmlns:p14="http://schemas.microsoft.com/office/powerpoint/2010/main" val="403167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074" y="1088938"/>
            <a:ext cx="3541889" cy="4647142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Les Comores dans l’Océan Indien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0963" y="474133"/>
            <a:ext cx="7122293" cy="5876752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11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Madagascar et dépendances </a:t>
            </a:r>
            <a:br>
              <a:rPr lang="fr-FR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(1912 – 1950)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980198" y="1989955"/>
            <a:ext cx="5485915" cy="418103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753059" y="3594624"/>
            <a:ext cx="4714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Lettre recommandée de Dzaoudzi en 1924.</a:t>
            </a:r>
          </a:p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à double cercle (diamètre extérieur 24 mm), l’intérieur étant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tireté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, mentions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[BUREAU] / MADAGASCAR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fr-FR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2" y="1972368"/>
            <a:ext cx="5376545" cy="4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05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Madagascar et dépendances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43370" y="1708304"/>
            <a:ext cx="4698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L’administration est vichyste au début de la 2</a:t>
            </a:r>
            <a:r>
              <a:rPr lang="fr-FR" sz="1600" baseline="30000" dirty="0">
                <a:solidFill>
                  <a:schemeClr val="accent1">
                    <a:lumMod val="75000"/>
                  </a:schemeClr>
                </a:solidFill>
              </a:rPr>
              <a:t>nde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guerre mondiale. Le blocus aérien anglais est total.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En 1940 et 1941, des convois tentent de franchir le blocus maritime. </a:t>
            </a:r>
          </a:p>
        </p:txBody>
      </p:sp>
      <p:pic>
        <p:nvPicPr>
          <p:cNvPr id="10" name="Espace réservé du contenu 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6" y="1286448"/>
            <a:ext cx="5419898" cy="4160520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69" y="3109869"/>
            <a:ext cx="4098290" cy="31546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204014" y="6281119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verso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65169" y="5480900"/>
            <a:ext cx="6997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Lettre de Moroni du 23 décembre 1940, tarif à 1 franc (1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échelon de poids), à destination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de la Société Bambao (distillation de plantes à parfums), arrivée à Marseille le 24 juillet 1941.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La lettre a probablement pris le navire « Le </a:t>
            </a:r>
            <a:r>
              <a:rPr lang="fr-FR" sz="1400" dirty="0" err="1">
                <a:solidFill>
                  <a:schemeClr val="accent1">
                    <a:lumMod val="75000"/>
                  </a:schemeClr>
                </a:solidFill>
              </a:rPr>
              <a:t>Sontay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 » qui a quitté Tamatave le 23 janvier 1941, arraisonné à Durban (Afrique du Sud) le 25 janvier.</a:t>
            </a:r>
          </a:p>
        </p:txBody>
      </p:sp>
    </p:spTree>
    <p:extLst>
      <p:ext uri="{BB962C8B-B14F-4D97-AF65-F5344CB8AC3E}">
        <p14:creationId xmlns:p14="http://schemas.microsoft.com/office/powerpoint/2010/main" val="2581811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Madagascar et dépendances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80244" y="1218672"/>
            <a:ext cx="52714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Madagascar est libérée par les anglais en 1942, remise à la France Libre le 14 décembre 1942. 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Les forces aériennes françaises libres (FAFL) inaugurent des liaisons postales aériennes entre Madagascar et les Comores en 1944 : Dzaoudzi les 26-27 avril puis Moroni les 19-21 décembre. Ces deux vols ont fait l’objet de griffes spéciales rectangulaires violettes ou noires, avec une croix de lorraine.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189528" y="6231135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verso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22721" y="5833130"/>
            <a:ext cx="3691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Une des rares lettres non philatéliques, ouverte par la censure militaire, adressée à Anjouan.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20090" y="1218672"/>
            <a:ext cx="5642044" cy="435133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2" name="Imag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2" y="1526020"/>
            <a:ext cx="5455920" cy="4242435"/>
          </a:xfrm>
          <a:prstGeom prst="rect">
            <a:avLst/>
          </a:prstGeom>
        </p:spPr>
      </p:pic>
      <p:pic>
        <p:nvPicPr>
          <p:cNvPr id="13" name="Imag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91" y="3537270"/>
            <a:ext cx="4070494" cy="25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0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Territoire des Comores (1950 - 1975)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42921" y="1619888"/>
            <a:ext cx="52714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15 mai 1950, les premiers timbres spécifiques sont émis, avec l’appellation « 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Archipel des Comores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».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premier TàD spécifique à l’archipel présente les caractéristiques suivantes :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- double cercle à trait continu, diamètre 24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mm.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- La couronne contient les mentions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[BUREAU] / COMORES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Il est utilisé de 1954 à 1955 dans les bureaux de Dzaoudzi, Moroni et Mutsamudu.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 nouveau bureau de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Mamoutzou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dispose d’un TàD particulier.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78427" y="5617686"/>
            <a:ext cx="5260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modèle de TàD des Comores. Timbre en l’honneur du cœlacanthe.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Tarif à 94 fc :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échelon de poids vers la France (15 fc) + recommandation (25 fc) + surtaxe aérienne 3 x (18 fc par 5 g).</a:t>
            </a:r>
          </a:p>
        </p:txBody>
      </p:sp>
      <p:pic>
        <p:nvPicPr>
          <p:cNvPr id="11" name="Espace réservé du contenu 1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95" y="1291483"/>
            <a:ext cx="5299364" cy="422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33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Territoire des Comores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349615" y="1485245"/>
            <a:ext cx="52714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En 1956, la Loi-cadre "Defferre" introduit une plus large autonomie administrative des territoires relevant du ministère de la France d’outre-mer. Le décret d’application aux Comores est publié le 22 juillet 1957.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Lors du référendum du 28 septembre 1958, les Comores votent en faveur du maintien dans la communauté française sous forme de TOM. 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L’indépendance est repoussée de 2 décennies, le temps de rattraper le retard de développement.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De nouveaux bureaux ouvrent : Domoni (Anjouan), Foumbouni et Mitsamiouli (Grande-Comore).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64266" y="5369361"/>
            <a:ext cx="83464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Lettre écrite par Ahmed Abdallah* à Anjouan le 19 septembre 1958.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Il y décrit sa campagne électorale sur son île natale, en faveur du « oui ». 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La griffe bilingue appelle les citoyens des Comores et de Madagascar à voter.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* Futur « père de l’indépendance » et président de la République Fédérale Islamique des Comores (1978 – 1989).</a:t>
            </a:r>
          </a:p>
          <a:p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TàD de Mutsamudu –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type standard de 1958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. Tarif de la lettre simple à 20 F.</a:t>
            </a:r>
          </a:p>
        </p:txBody>
      </p:sp>
      <p:pic>
        <p:nvPicPr>
          <p:cNvPr id="10" name="Espace réservé du contenu 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5" y="1183013"/>
            <a:ext cx="5207924" cy="414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91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1946"/>
            <a:ext cx="10515600" cy="981561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solidFill>
                  <a:srgbClr val="FF0000"/>
                </a:solidFill>
              </a:rPr>
              <a:t>6 Juillet 1975 : l’éclatement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80199" y="5326908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384049" y="2045082"/>
            <a:ext cx="52714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L’indépendance des Comores,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proclamée unilatéralement et dans la précipitation 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le 6 juillet 1975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par Ahmed Abdallah,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président du Conseil de Gouvernement,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résulte de la volte-face de la France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concernant la situation de l’île de Mayotte (prise en compte île par île du résultat de la consultation sur l'indépendance des Comores du 22 décembre 1974). 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En réaction, les mahorais revendiquent et obtiennent de la France leur maintien au sein de la république. 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Depuis ces événements, la philatélie mahoraise suit une voie distincte de celle des trois autres îles (Anjouan, Grande-Comore et Mohéli).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6302" y="5111464"/>
            <a:ext cx="5403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Dernière série de l’archipel des Comores.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Il s’agit d’un non-émis,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l’indépendance ayant été proclamée 2 semaines </a:t>
            </a:r>
          </a:p>
          <a:p>
            <a:pPr algn="ctr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avant la mise en vente 1</a:t>
            </a:r>
            <a:r>
              <a:rPr lang="fr-FR" sz="1400" baseline="30000" dirty="0">
                <a:solidFill>
                  <a:schemeClr val="accent1">
                    <a:lumMod val="75000"/>
                  </a:schemeClr>
                </a:solidFill>
              </a:rPr>
              <a:t>er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jour programmée le 21 juillet.</a:t>
            </a:r>
          </a:p>
        </p:txBody>
      </p:sp>
      <p:pic>
        <p:nvPicPr>
          <p:cNvPr id="11" name="Espace réservé du contenu 1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5" y="1894794"/>
            <a:ext cx="5403850" cy="30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8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5356" y="1088938"/>
            <a:ext cx="371093" cy="4647142"/>
          </a:xfrm>
        </p:spPr>
        <p:txBody>
          <a:bodyPr>
            <a:normAutofit/>
          </a:bodyPr>
          <a:lstStyle/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3620" y="1088938"/>
            <a:ext cx="8253802" cy="4625103"/>
          </a:xfr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7087" y="341567"/>
            <a:ext cx="10336187" cy="889152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Les Comores dans l’océan indien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496" y="1343608"/>
            <a:ext cx="10067370" cy="4833355"/>
          </a:xfr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631" y="365412"/>
            <a:ext cx="2859224" cy="161267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Les Comores : géographie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fr-FR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2700" dirty="0">
                <a:solidFill>
                  <a:schemeClr val="accent1">
                    <a:lumMod val="75000"/>
                  </a:schemeClr>
                </a:solidFill>
              </a:rPr>
              <a:t>2 236 km</a:t>
            </a:r>
            <a:r>
              <a:rPr lang="fr-FR" sz="27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fr-FR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616" y="365413"/>
            <a:ext cx="7873309" cy="5976818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119" y="486711"/>
            <a:ext cx="1524000" cy="11445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619" y="4510881"/>
            <a:ext cx="2101034" cy="20755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550" y="873425"/>
            <a:ext cx="1115568" cy="1466088"/>
          </a:xfrm>
          <a:prstGeom prst="rect">
            <a:avLst/>
          </a:prstGeom>
        </p:spPr>
      </p:pic>
      <p:sp>
        <p:nvSpPr>
          <p:cNvPr id="10" name="Flèche : gauche 9"/>
          <p:cNvSpPr/>
          <p:nvPr/>
        </p:nvSpPr>
        <p:spPr>
          <a:xfrm rot="20539915">
            <a:off x="4351359" y="1380920"/>
            <a:ext cx="2043288" cy="812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/>
          <p:cNvSpPr/>
          <p:nvPr/>
        </p:nvSpPr>
        <p:spPr>
          <a:xfrm rot="18217499">
            <a:off x="4879201" y="4346959"/>
            <a:ext cx="643209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gauche 11"/>
          <p:cNvSpPr/>
          <p:nvPr/>
        </p:nvSpPr>
        <p:spPr>
          <a:xfrm rot="19827340">
            <a:off x="7883906" y="2737360"/>
            <a:ext cx="1632857" cy="7277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78" y="2270431"/>
            <a:ext cx="3245668" cy="431604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8753" y="2903193"/>
            <a:ext cx="1691933" cy="1309281"/>
          </a:xfrm>
          <a:prstGeom prst="rect">
            <a:avLst/>
          </a:prstGeom>
        </p:spPr>
      </p:pic>
      <p:sp>
        <p:nvSpPr>
          <p:cNvPr id="15" name="Flèche : bas 14"/>
          <p:cNvSpPr/>
          <p:nvPr/>
        </p:nvSpPr>
        <p:spPr>
          <a:xfrm>
            <a:off x="10625138" y="4268075"/>
            <a:ext cx="72215" cy="96105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lèche : droite 2"/>
          <p:cNvSpPr/>
          <p:nvPr/>
        </p:nvSpPr>
        <p:spPr>
          <a:xfrm>
            <a:off x="3489649" y="5449078"/>
            <a:ext cx="6270171" cy="653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8421" y="838571"/>
            <a:ext cx="2859224" cy="166785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Les Comores : faune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&amp; 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flore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616" y="365413"/>
            <a:ext cx="7873309" cy="5976818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475" y="5158548"/>
            <a:ext cx="1578101" cy="9473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59" y="3176016"/>
            <a:ext cx="3012948" cy="22585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818" y="1548693"/>
            <a:ext cx="1215771" cy="121328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702" y="4143756"/>
            <a:ext cx="1354423" cy="10227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069" y="421913"/>
            <a:ext cx="1161288" cy="19217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9075" y="2987952"/>
            <a:ext cx="1482852" cy="97231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697117" y="3960264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cœlacanthe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141" y="263753"/>
            <a:ext cx="2859224" cy="193985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Les Comores : population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&amp; culture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616" y="365413"/>
            <a:ext cx="7873309" cy="5976818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528" y="2187962"/>
            <a:ext cx="1926336" cy="11658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174" y="4936539"/>
            <a:ext cx="1282065" cy="9701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881" y="5764509"/>
            <a:ext cx="1615059" cy="9777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5807" y="493776"/>
            <a:ext cx="1472184" cy="14798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1899" y="3353822"/>
            <a:ext cx="1132193" cy="146265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268" y="4607876"/>
            <a:ext cx="1285885" cy="164551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3298" y="4607875"/>
            <a:ext cx="1292258" cy="164551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7036" y="1328404"/>
            <a:ext cx="1943100" cy="1158240"/>
          </a:xfrm>
          <a:prstGeom prst="rect">
            <a:avLst/>
          </a:prstGeom>
        </p:spPr>
      </p:pic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18116" y="4334373"/>
            <a:ext cx="2687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900.000 habitants en 2015</a:t>
            </a: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400 habitants au km</a:t>
            </a:r>
            <a:r>
              <a:rPr lang="fr-FR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0721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646" y="586319"/>
            <a:ext cx="2859224" cy="1667856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Les Comores : économie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616" y="365413"/>
            <a:ext cx="7873309" cy="5976818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123" y="5286375"/>
            <a:ext cx="1601510" cy="9639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970" y="3752850"/>
            <a:ext cx="1530947" cy="9258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030" y="1981199"/>
            <a:ext cx="1514240" cy="9185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30" y="2314574"/>
            <a:ext cx="1927860" cy="117043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9435" y="457200"/>
            <a:ext cx="1471513" cy="108889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6636" y="586319"/>
            <a:ext cx="1510136" cy="194733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7150" y="4510659"/>
            <a:ext cx="1640120" cy="163690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796297" y="2530458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Ylang-ylang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4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1000">
              <a:schemeClr val="accent2">
                <a:lumMod val="20000"/>
                <a:lumOff val="80000"/>
              </a:schemeClr>
            </a:gs>
            <a:gs pos="71000">
              <a:schemeClr val="accent2">
                <a:lumMod val="40000"/>
                <a:lumOff val="6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33" y="3013315"/>
            <a:ext cx="2859224" cy="3328916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Les Comores :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histoire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fr-FR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XIX</a:t>
            </a:r>
            <a:r>
              <a:rPr lang="fr-FR" sz="3200" baseline="30000" dirty="0">
                <a:solidFill>
                  <a:schemeClr val="accent1">
                    <a:lumMod val="50000"/>
                  </a:schemeClr>
                </a:solidFill>
              </a:rPr>
              <a:t>ème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siècle</a:t>
            </a:r>
            <a:br>
              <a:rPr lang="fr-FR" sz="3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« </a:t>
            </a:r>
            <a:r>
              <a:rPr lang="fr-FR" sz="3100" dirty="0">
                <a:solidFill>
                  <a:schemeClr val="accent1">
                    <a:lumMod val="50000"/>
                  </a:schemeClr>
                </a:solidFill>
              </a:rPr>
              <a:t>les sultans batailleurs »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616" y="365413"/>
            <a:ext cx="7873309" cy="5976818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361" y="3537264"/>
            <a:ext cx="1469033" cy="11479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944" y="3155962"/>
            <a:ext cx="1238631" cy="7626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753" y="1723886"/>
            <a:ext cx="2635877" cy="102998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599576" y="5657850"/>
            <a:ext cx="87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1841 - colonie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309119" y="2753867"/>
            <a:ext cx="13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1886 - protectorats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50" y="4105275"/>
            <a:ext cx="1271868" cy="21621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644" y="192959"/>
            <a:ext cx="1931215" cy="293024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20" y="1187438"/>
            <a:ext cx="1810512" cy="107289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5817" y="463296"/>
            <a:ext cx="1155192" cy="1930908"/>
          </a:xfrm>
          <a:prstGeom prst="rect">
            <a:avLst/>
          </a:prstGeom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Profondeur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TM04033923[[fn=Profondeur]]</Template>
  <TotalTime>803</TotalTime>
  <Words>1002</Words>
  <Application>Microsoft Office PowerPoint</Application>
  <PresentationFormat>Grand écran</PresentationFormat>
  <Paragraphs>182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Corbel</vt:lpstr>
      <vt:lpstr>Wingdings 2</vt:lpstr>
      <vt:lpstr>Profondeur</vt:lpstr>
      <vt:lpstr>Comores – Mayotte : un archipel éclaté  1ère partie</vt:lpstr>
      <vt:lpstr>Les Comores dans l’Océan Indien</vt:lpstr>
      <vt:lpstr>Présentation PowerPoint</vt:lpstr>
      <vt:lpstr>Les Comores dans l’océan indien</vt:lpstr>
      <vt:lpstr>Les Comores : géographie  2 236 km2</vt:lpstr>
      <vt:lpstr>Les Comores : faune &amp;  flore</vt:lpstr>
      <vt:lpstr>Les Comores : population &amp; culture</vt:lpstr>
      <vt:lpstr>Les Comores : économie</vt:lpstr>
      <vt:lpstr>Les Comores : histoire  XIXème siècle « les sultans batailleurs »</vt:lpstr>
      <vt:lpstr>Comores – Mayotte : un archipel éclaté  2ème partie : marcophilie</vt:lpstr>
      <vt:lpstr>Mayotte : période pré-philatélique</vt:lpstr>
      <vt:lpstr>Mayotte : colonies générales</vt:lpstr>
      <vt:lpstr>Mayotte : colonies générales</vt:lpstr>
      <vt:lpstr>Mayotte : colonies générales</vt:lpstr>
      <vt:lpstr>Mayotte : colonies générales</vt:lpstr>
      <vt:lpstr>Type Groupe (1892 – 1912)</vt:lpstr>
      <vt:lpstr>Type Groupe (1892 – 1912)</vt:lpstr>
      <vt:lpstr>Type Groupe</vt:lpstr>
      <vt:lpstr>Type Groupe</vt:lpstr>
      <vt:lpstr>Madagascar et dépendances  (1912 – 1950)</vt:lpstr>
      <vt:lpstr>Madagascar et dépendances</vt:lpstr>
      <vt:lpstr>Madagascar et dépendances</vt:lpstr>
      <vt:lpstr>Territoire des Comores (1950 - 1975)</vt:lpstr>
      <vt:lpstr>Territoire des Comores</vt:lpstr>
      <vt:lpstr>6 Juillet 1975 : l’éclatement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Comores – Mayotte : un archipel éclaté</dc:title>
  <dc:creator>Olivier</dc:creator>
  <cp:lastModifiedBy>Olivier</cp:lastModifiedBy>
  <cp:revision>134</cp:revision>
  <dcterms:created xsi:type="dcterms:W3CDTF">2017-02-16T08:09:43Z</dcterms:created>
  <dcterms:modified xsi:type="dcterms:W3CDTF">2018-02-10T11:29:39Z</dcterms:modified>
</cp:coreProperties>
</file>